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4">
  <p:sldMasterIdLst>
    <p:sldMasterId id="2147483660" r:id="rId1"/>
  </p:sldMasterIdLst>
  <p:notesMasterIdLst>
    <p:notesMasterId r:id="rId12"/>
  </p:notesMasterIdLst>
  <p:handoutMasterIdLst>
    <p:handoutMasterId r:id="rId13"/>
  </p:handoutMasterIdLst>
  <p:sldIdLst>
    <p:sldId id="559" r:id="rId2"/>
    <p:sldId id="584" r:id="rId3"/>
    <p:sldId id="605" r:id="rId4"/>
    <p:sldId id="615" r:id="rId5"/>
    <p:sldId id="587" r:id="rId6"/>
    <p:sldId id="588" r:id="rId7"/>
    <p:sldId id="591" r:id="rId8"/>
    <p:sldId id="592" r:id="rId9"/>
    <p:sldId id="612" r:id="rId10"/>
    <p:sldId id="602" r:id="rId11"/>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Moor, Lut" initials="dML" lastIdx="1" clrIdx="0"/>
  <p:cmAuthor id="2" name="vanberg" initials="v"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DA9"/>
    <a:srgbClr val="005EA8"/>
    <a:srgbClr val="7CC622"/>
    <a:srgbClr val="A6C43C"/>
    <a:srgbClr val="D3DAED"/>
    <a:srgbClr val="415471"/>
    <a:srgbClr val="B3062C"/>
    <a:srgbClr val="D1D2D3"/>
    <a:srgbClr val="F7D926"/>
    <a:srgbClr val="48A9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55CDD-0583-4CB5-BF0B-5543D190FDBB}" v="6" dt="2025-06-03T09:36:15.30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33"/>
  </p:normalViewPr>
  <p:slideViewPr>
    <p:cSldViewPr>
      <p:cViewPr varScale="1">
        <p:scale>
          <a:sx n="127" d="100"/>
          <a:sy n="127" d="100"/>
        </p:scale>
        <p:origin x="378" y="114"/>
      </p:cViewPr>
      <p:guideLst>
        <p:guide orient="horz" pos="2160"/>
        <p:guide pos="2880"/>
      </p:guideLst>
    </p:cSldViewPr>
  </p:slideViewPr>
  <p:notesTextViewPr>
    <p:cViewPr>
      <p:scale>
        <a:sx n="3" d="2"/>
        <a:sy n="3" d="2"/>
      </p:scale>
      <p:origin x="0" y="0"/>
    </p:cViewPr>
  </p:notesTextViewPr>
  <p:sorterViewPr>
    <p:cViewPr>
      <p:scale>
        <a:sx n="66" d="100"/>
        <a:sy n="66" d="100"/>
      </p:scale>
      <p:origin x="0" y="1392"/>
    </p:cViewPr>
  </p:sorterViewPr>
  <p:notesViewPr>
    <p:cSldViewPr>
      <p:cViewPr varScale="1">
        <p:scale>
          <a:sx n="79" d="100"/>
          <a:sy n="79" d="100"/>
        </p:scale>
        <p:origin x="-2046"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bias Tröger" userId="4d069a60-180f-4796-9709-8e01cff7b347" providerId="ADAL" clId="{1AE55CDD-0583-4CB5-BF0B-5543D190FDBB}"/>
    <pc:docChg chg="undo custSel delSld modSld">
      <pc:chgData name="Tobias Tröger" userId="4d069a60-180f-4796-9709-8e01cff7b347" providerId="ADAL" clId="{1AE55CDD-0583-4CB5-BF0B-5543D190FDBB}" dt="2025-06-03T09:42:28.315" v="1766" actId="20577"/>
      <pc:docMkLst>
        <pc:docMk/>
      </pc:docMkLst>
      <pc:sldChg chg="addSp modSp">
        <pc:chgData name="Tobias Tröger" userId="4d069a60-180f-4796-9709-8e01cff7b347" providerId="ADAL" clId="{1AE55CDD-0583-4CB5-BF0B-5543D190FDBB}" dt="2025-06-03T09:35:56.608" v="1713"/>
        <pc:sldMkLst>
          <pc:docMk/>
          <pc:sldMk cId="3037603773" sldId="584"/>
        </pc:sldMkLst>
        <pc:spChg chg="add mod">
          <ac:chgData name="Tobias Tröger" userId="4d069a60-180f-4796-9709-8e01cff7b347" providerId="ADAL" clId="{1AE55CDD-0583-4CB5-BF0B-5543D190FDBB}" dt="2025-06-03T09:35:56.608" v="1713"/>
          <ac:spMkLst>
            <pc:docMk/>
            <pc:sldMk cId="3037603773" sldId="584"/>
            <ac:spMk id="5" creationId="{B38B0812-4F5D-D8B4-7793-E7A50062C182}"/>
          </ac:spMkLst>
        </pc:spChg>
      </pc:sldChg>
      <pc:sldChg chg="addSp modSp mod">
        <pc:chgData name="Tobias Tröger" userId="4d069a60-180f-4796-9709-8e01cff7b347" providerId="ADAL" clId="{1AE55CDD-0583-4CB5-BF0B-5543D190FDBB}" dt="2025-06-03T09:37:14.491" v="1721" actId="790"/>
        <pc:sldMkLst>
          <pc:docMk/>
          <pc:sldMk cId="1133383604" sldId="587"/>
        </pc:sldMkLst>
        <pc:spChg chg="mod">
          <ac:chgData name="Tobias Tröger" userId="4d069a60-180f-4796-9709-8e01cff7b347" providerId="ADAL" clId="{1AE55CDD-0583-4CB5-BF0B-5543D190FDBB}" dt="2025-06-03T09:37:14.491" v="1721" actId="790"/>
          <ac:spMkLst>
            <pc:docMk/>
            <pc:sldMk cId="1133383604" sldId="587"/>
            <ac:spMk id="3" creationId="{00000000-0000-0000-0000-000000000000}"/>
          </ac:spMkLst>
        </pc:spChg>
        <pc:spChg chg="add mod">
          <ac:chgData name="Tobias Tröger" userId="4d069a60-180f-4796-9709-8e01cff7b347" providerId="ADAL" clId="{1AE55CDD-0583-4CB5-BF0B-5543D190FDBB}" dt="2025-06-03T09:36:01.330" v="1714"/>
          <ac:spMkLst>
            <pc:docMk/>
            <pc:sldMk cId="1133383604" sldId="587"/>
            <ac:spMk id="5" creationId="{CEB7D834-A93A-9AEB-FC10-C7CD9EBAEF7C}"/>
          </ac:spMkLst>
        </pc:spChg>
      </pc:sldChg>
      <pc:sldChg chg="addSp modSp mod">
        <pc:chgData name="Tobias Tröger" userId="4d069a60-180f-4796-9709-8e01cff7b347" providerId="ADAL" clId="{1AE55CDD-0583-4CB5-BF0B-5543D190FDBB}" dt="2025-06-03T09:36:06.012" v="1715"/>
        <pc:sldMkLst>
          <pc:docMk/>
          <pc:sldMk cId="1575971727" sldId="588"/>
        </pc:sldMkLst>
        <pc:spChg chg="mod">
          <ac:chgData name="Tobias Tröger" userId="4d069a60-180f-4796-9709-8e01cff7b347" providerId="ADAL" clId="{1AE55CDD-0583-4CB5-BF0B-5543D190FDBB}" dt="2025-06-03T08:36:32.775" v="166" actId="6549"/>
          <ac:spMkLst>
            <pc:docMk/>
            <pc:sldMk cId="1575971727" sldId="588"/>
            <ac:spMk id="3" creationId="{00000000-0000-0000-0000-000000000000}"/>
          </ac:spMkLst>
        </pc:spChg>
        <pc:spChg chg="add mod">
          <ac:chgData name="Tobias Tröger" userId="4d069a60-180f-4796-9709-8e01cff7b347" providerId="ADAL" clId="{1AE55CDD-0583-4CB5-BF0B-5543D190FDBB}" dt="2025-06-03T09:36:06.012" v="1715"/>
          <ac:spMkLst>
            <pc:docMk/>
            <pc:sldMk cId="1575971727" sldId="588"/>
            <ac:spMk id="5" creationId="{E0BC15C9-464D-0E55-11D7-4A647CA4CB0D}"/>
          </ac:spMkLst>
        </pc:spChg>
      </pc:sldChg>
      <pc:sldChg chg="del">
        <pc:chgData name="Tobias Tröger" userId="4d069a60-180f-4796-9709-8e01cff7b347" providerId="ADAL" clId="{1AE55CDD-0583-4CB5-BF0B-5543D190FDBB}" dt="2025-06-03T08:37:00.149" v="167" actId="47"/>
        <pc:sldMkLst>
          <pc:docMk/>
          <pc:sldMk cId="1286299289" sldId="589"/>
        </pc:sldMkLst>
      </pc:sldChg>
      <pc:sldChg chg="del">
        <pc:chgData name="Tobias Tröger" userId="4d069a60-180f-4796-9709-8e01cff7b347" providerId="ADAL" clId="{1AE55CDD-0583-4CB5-BF0B-5543D190FDBB}" dt="2025-06-03T08:38:19.876" v="168" actId="47"/>
        <pc:sldMkLst>
          <pc:docMk/>
          <pc:sldMk cId="829208452" sldId="590"/>
        </pc:sldMkLst>
      </pc:sldChg>
      <pc:sldChg chg="addSp modSp mod">
        <pc:chgData name="Tobias Tröger" userId="4d069a60-180f-4796-9709-8e01cff7b347" providerId="ADAL" clId="{1AE55CDD-0583-4CB5-BF0B-5543D190FDBB}" dt="2025-06-03T09:38:33.328" v="1722" actId="6549"/>
        <pc:sldMkLst>
          <pc:docMk/>
          <pc:sldMk cId="4106929143" sldId="591"/>
        </pc:sldMkLst>
        <pc:spChg chg="mod">
          <ac:chgData name="Tobias Tröger" userId="4d069a60-180f-4796-9709-8e01cff7b347" providerId="ADAL" clId="{1AE55CDD-0583-4CB5-BF0B-5543D190FDBB}" dt="2025-06-03T08:45:00.644" v="210" actId="790"/>
          <ac:spMkLst>
            <pc:docMk/>
            <pc:sldMk cId="4106929143" sldId="591"/>
            <ac:spMk id="2" creationId="{00000000-0000-0000-0000-000000000000}"/>
          </ac:spMkLst>
        </pc:spChg>
        <pc:spChg chg="mod">
          <ac:chgData name="Tobias Tröger" userId="4d069a60-180f-4796-9709-8e01cff7b347" providerId="ADAL" clId="{1AE55CDD-0583-4CB5-BF0B-5543D190FDBB}" dt="2025-06-03T09:38:33.328" v="1722" actId="6549"/>
          <ac:spMkLst>
            <pc:docMk/>
            <pc:sldMk cId="4106929143" sldId="591"/>
            <ac:spMk id="3" creationId="{00000000-0000-0000-0000-000000000000}"/>
          </ac:spMkLst>
        </pc:spChg>
        <pc:spChg chg="add mod">
          <ac:chgData name="Tobias Tröger" userId="4d069a60-180f-4796-9709-8e01cff7b347" providerId="ADAL" clId="{1AE55CDD-0583-4CB5-BF0B-5543D190FDBB}" dt="2025-06-03T09:36:08.495" v="1716"/>
          <ac:spMkLst>
            <pc:docMk/>
            <pc:sldMk cId="4106929143" sldId="591"/>
            <ac:spMk id="5" creationId="{B0B5D025-4E80-0411-66F0-D1E02CB00BC0}"/>
          </ac:spMkLst>
        </pc:spChg>
      </pc:sldChg>
      <pc:sldChg chg="addSp delSp modSp mod">
        <pc:chgData name="Tobias Tröger" userId="4d069a60-180f-4796-9709-8e01cff7b347" providerId="ADAL" clId="{1AE55CDD-0583-4CB5-BF0B-5543D190FDBB}" dt="2025-06-03T09:40:25.200" v="1755" actId="20577"/>
        <pc:sldMkLst>
          <pc:docMk/>
          <pc:sldMk cId="1607528633" sldId="592"/>
        </pc:sldMkLst>
        <pc:spChg chg="mod">
          <ac:chgData name="Tobias Tröger" userId="4d069a60-180f-4796-9709-8e01cff7b347" providerId="ADAL" clId="{1AE55CDD-0583-4CB5-BF0B-5543D190FDBB}" dt="2025-06-03T08:43:03.387" v="208" actId="20577"/>
          <ac:spMkLst>
            <pc:docMk/>
            <pc:sldMk cId="1607528633" sldId="592"/>
            <ac:spMk id="2" creationId="{00000000-0000-0000-0000-000000000000}"/>
          </ac:spMkLst>
        </pc:spChg>
        <pc:spChg chg="mod">
          <ac:chgData name="Tobias Tröger" userId="4d069a60-180f-4796-9709-8e01cff7b347" providerId="ADAL" clId="{1AE55CDD-0583-4CB5-BF0B-5543D190FDBB}" dt="2025-06-03T09:40:25.200" v="1755" actId="20577"/>
          <ac:spMkLst>
            <pc:docMk/>
            <pc:sldMk cId="1607528633" sldId="592"/>
            <ac:spMk id="3" creationId="{00000000-0000-0000-0000-000000000000}"/>
          </ac:spMkLst>
        </pc:spChg>
        <pc:spChg chg="add mod">
          <ac:chgData name="Tobias Tröger" userId="4d069a60-180f-4796-9709-8e01cff7b347" providerId="ADAL" clId="{1AE55CDD-0583-4CB5-BF0B-5543D190FDBB}" dt="2025-06-03T09:36:11.271" v="1717"/>
          <ac:spMkLst>
            <pc:docMk/>
            <pc:sldMk cId="1607528633" sldId="592"/>
            <ac:spMk id="5" creationId="{D22D6851-853F-3CED-DFBD-D232E2F7CE59}"/>
          </ac:spMkLst>
        </pc:spChg>
        <pc:spChg chg="mod">
          <ac:chgData name="Tobias Tröger" userId="4d069a60-180f-4796-9709-8e01cff7b347" providerId="ADAL" clId="{1AE55CDD-0583-4CB5-BF0B-5543D190FDBB}" dt="2025-06-03T08:45:04.453" v="211" actId="1076"/>
          <ac:spMkLst>
            <pc:docMk/>
            <pc:sldMk cId="1607528633" sldId="592"/>
            <ac:spMk id="8" creationId="{00000000-0000-0000-0000-000000000000}"/>
          </ac:spMkLst>
        </pc:spChg>
        <pc:graphicFrameChg chg="del">
          <ac:chgData name="Tobias Tröger" userId="4d069a60-180f-4796-9709-8e01cff7b347" providerId="ADAL" clId="{1AE55CDD-0583-4CB5-BF0B-5543D190FDBB}" dt="2025-06-03T08:43:20.049" v="209" actId="478"/>
          <ac:graphicFrameMkLst>
            <pc:docMk/>
            <pc:sldMk cId="1607528633" sldId="592"/>
            <ac:graphicFrameMk id="13" creationId="{00000000-0000-0000-0000-000000000000}"/>
          </ac:graphicFrameMkLst>
        </pc:graphicFrameChg>
      </pc:sldChg>
      <pc:sldChg chg="del">
        <pc:chgData name="Tobias Tröger" userId="4d069a60-180f-4796-9709-8e01cff7b347" providerId="ADAL" clId="{1AE55CDD-0583-4CB5-BF0B-5543D190FDBB}" dt="2025-06-03T08:46:40.117" v="272" actId="47"/>
        <pc:sldMkLst>
          <pc:docMk/>
          <pc:sldMk cId="714376684" sldId="594"/>
        </pc:sldMkLst>
      </pc:sldChg>
      <pc:sldChg chg="del">
        <pc:chgData name="Tobias Tröger" userId="4d069a60-180f-4796-9709-8e01cff7b347" providerId="ADAL" clId="{1AE55CDD-0583-4CB5-BF0B-5543D190FDBB}" dt="2025-06-03T09:02:12.959" v="615" actId="47"/>
        <pc:sldMkLst>
          <pc:docMk/>
          <pc:sldMk cId="1227469232" sldId="598"/>
        </pc:sldMkLst>
      </pc:sldChg>
      <pc:sldChg chg="addSp modSp mod">
        <pc:chgData name="Tobias Tröger" userId="4d069a60-180f-4796-9709-8e01cff7b347" providerId="ADAL" clId="{1AE55CDD-0583-4CB5-BF0B-5543D190FDBB}" dt="2025-06-03T09:42:28.315" v="1766" actId="20577"/>
        <pc:sldMkLst>
          <pc:docMk/>
          <pc:sldMk cId="3418619091" sldId="602"/>
        </pc:sldMkLst>
        <pc:spChg chg="mod">
          <ac:chgData name="Tobias Tröger" userId="4d069a60-180f-4796-9709-8e01cff7b347" providerId="ADAL" clId="{1AE55CDD-0583-4CB5-BF0B-5543D190FDBB}" dt="2025-06-03T09:02:39.440" v="635" actId="20577"/>
          <ac:spMkLst>
            <pc:docMk/>
            <pc:sldMk cId="3418619091" sldId="602"/>
            <ac:spMk id="2" creationId="{00000000-0000-0000-0000-000000000000}"/>
          </ac:spMkLst>
        </pc:spChg>
        <pc:spChg chg="mod">
          <ac:chgData name="Tobias Tröger" userId="4d069a60-180f-4796-9709-8e01cff7b347" providerId="ADAL" clId="{1AE55CDD-0583-4CB5-BF0B-5543D190FDBB}" dt="2025-06-03T09:42:28.315" v="1766" actId="20577"/>
          <ac:spMkLst>
            <pc:docMk/>
            <pc:sldMk cId="3418619091" sldId="602"/>
            <ac:spMk id="3" creationId="{00000000-0000-0000-0000-000000000000}"/>
          </ac:spMkLst>
        </pc:spChg>
        <pc:spChg chg="add mod">
          <ac:chgData name="Tobias Tröger" userId="4d069a60-180f-4796-9709-8e01cff7b347" providerId="ADAL" clId="{1AE55CDD-0583-4CB5-BF0B-5543D190FDBB}" dt="2025-06-03T09:36:15.306" v="1718"/>
          <ac:spMkLst>
            <pc:docMk/>
            <pc:sldMk cId="3418619091" sldId="602"/>
            <ac:spMk id="5" creationId="{8D9ACD01-EC1A-4963-B14D-C5C7DFB09EFD}"/>
          </ac:spMkLst>
        </pc:spChg>
      </pc:sldChg>
      <pc:sldChg chg="del">
        <pc:chgData name="Tobias Tröger" userId="4d069a60-180f-4796-9709-8e01cff7b347" providerId="ADAL" clId="{1AE55CDD-0583-4CB5-BF0B-5543D190FDBB}" dt="2025-06-03T08:57:52.036" v="556" actId="47"/>
        <pc:sldMkLst>
          <pc:docMk/>
          <pc:sldMk cId="1067088835" sldId="604"/>
        </pc:sldMkLst>
      </pc:sldChg>
      <pc:sldChg chg="modSp del mod">
        <pc:chgData name="Tobias Tröger" userId="4d069a60-180f-4796-9709-8e01cff7b347" providerId="ADAL" clId="{1AE55CDD-0583-4CB5-BF0B-5543D190FDBB}" dt="2025-06-03T08:54:42.656" v="555" actId="47"/>
        <pc:sldMkLst>
          <pc:docMk/>
          <pc:sldMk cId="1516084036" sldId="606"/>
        </pc:sldMkLst>
        <pc:spChg chg="mod">
          <ac:chgData name="Tobias Tröger" userId="4d069a60-180f-4796-9709-8e01cff7b347" providerId="ADAL" clId="{1AE55CDD-0583-4CB5-BF0B-5543D190FDBB}" dt="2025-06-03T08:54:27.959" v="554" actId="20577"/>
          <ac:spMkLst>
            <pc:docMk/>
            <pc:sldMk cId="1516084036" sldId="606"/>
            <ac:spMk id="2" creationId="{00000000-0000-0000-0000-000000000000}"/>
          </ac:spMkLst>
        </pc:spChg>
      </pc:sldChg>
      <pc:sldChg chg="del">
        <pc:chgData name="Tobias Tröger" userId="4d069a60-180f-4796-9709-8e01cff7b347" providerId="ADAL" clId="{1AE55CDD-0583-4CB5-BF0B-5543D190FDBB}" dt="2025-06-03T08:57:56.059" v="557" actId="47"/>
        <pc:sldMkLst>
          <pc:docMk/>
          <pc:sldMk cId="2770963560" sldId="607"/>
        </pc:sldMkLst>
      </pc:sldChg>
      <pc:sldChg chg="del">
        <pc:chgData name="Tobias Tröger" userId="4d069a60-180f-4796-9709-8e01cff7b347" providerId="ADAL" clId="{1AE55CDD-0583-4CB5-BF0B-5543D190FDBB}" dt="2025-06-03T08:58:15.314" v="558" actId="47"/>
        <pc:sldMkLst>
          <pc:docMk/>
          <pc:sldMk cId="3220682850" sldId="608"/>
        </pc:sldMkLst>
      </pc:sldChg>
      <pc:sldChg chg="del">
        <pc:chgData name="Tobias Tröger" userId="4d069a60-180f-4796-9709-8e01cff7b347" providerId="ADAL" clId="{1AE55CDD-0583-4CB5-BF0B-5543D190FDBB}" dt="2025-06-03T08:58:19.617" v="559" actId="47"/>
        <pc:sldMkLst>
          <pc:docMk/>
          <pc:sldMk cId="3395799085" sldId="609"/>
        </pc:sldMkLst>
      </pc:sldChg>
      <pc:sldChg chg="del">
        <pc:chgData name="Tobias Tröger" userId="4d069a60-180f-4796-9709-8e01cff7b347" providerId="ADAL" clId="{1AE55CDD-0583-4CB5-BF0B-5543D190FDBB}" dt="2025-06-03T08:58:46.493" v="560" actId="47"/>
        <pc:sldMkLst>
          <pc:docMk/>
          <pc:sldMk cId="1096564634" sldId="610"/>
        </pc:sldMkLst>
      </pc:sldChg>
      <pc:sldChg chg="del">
        <pc:chgData name="Tobias Tröger" userId="4d069a60-180f-4796-9709-8e01cff7b347" providerId="ADAL" clId="{1AE55CDD-0583-4CB5-BF0B-5543D190FDBB}" dt="2025-06-03T08:58:56.750" v="561" actId="47"/>
        <pc:sldMkLst>
          <pc:docMk/>
          <pc:sldMk cId="3976528472" sldId="611"/>
        </pc:sldMkLst>
      </pc:sldChg>
      <pc:sldChg chg="modSp mod">
        <pc:chgData name="Tobias Tröger" userId="4d069a60-180f-4796-9709-8e01cff7b347" providerId="ADAL" clId="{1AE55CDD-0583-4CB5-BF0B-5543D190FDBB}" dt="2025-06-03T09:41:27.829" v="1763" actId="948"/>
        <pc:sldMkLst>
          <pc:docMk/>
          <pc:sldMk cId="79778026" sldId="612"/>
        </pc:sldMkLst>
        <pc:spChg chg="mod">
          <ac:chgData name="Tobias Tröger" userId="4d069a60-180f-4796-9709-8e01cff7b347" providerId="ADAL" clId="{1AE55CDD-0583-4CB5-BF0B-5543D190FDBB}" dt="2025-06-03T09:18:14.440" v="903" actId="20577"/>
          <ac:spMkLst>
            <pc:docMk/>
            <pc:sldMk cId="79778026" sldId="612"/>
            <ac:spMk id="2" creationId="{00000000-0000-0000-0000-000000000000}"/>
          </ac:spMkLst>
        </pc:spChg>
        <pc:spChg chg="mod">
          <ac:chgData name="Tobias Tröger" userId="4d069a60-180f-4796-9709-8e01cff7b347" providerId="ADAL" clId="{1AE55CDD-0583-4CB5-BF0B-5543D190FDBB}" dt="2025-06-03T09:41:27.829" v="1763" actId="948"/>
          <ac:spMkLst>
            <pc:docMk/>
            <pc:sldMk cId="79778026" sldId="612"/>
            <ac:spMk id="3" creationId="{00000000-0000-0000-0000-000000000000}"/>
          </ac:spMkLst>
        </pc:spChg>
      </pc:sldChg>
      <pc:sldChg chg="del">
        <pc:chgData name="Tobias Tröger" userId="4d069a60-180f-4796-9709-8e01cff7b347" providerId="ADAL" clId="{1AE55CDD-0583-4CB5-BF0B-5543D190FDBB}" dt="2025-06-03T09:00:51.034" v="614" actId="47"/>
        <pc:sldMkLst>
          <pc:docMk/>
          <pc:sldMk cId="875679655" sldId="613"/>
        </pc:sldMkLst>
      </pc:sldChg>
      <pc:sldChg chg="del">
        <pc:chgData name="Tobias Tröger" userId="4d069a60-180f-4796-9709-8e01cff7b347" providerId="ADAL" clId="{1AE55CDD-0583-4CB5-BF0B-5543D190FDBB}" dt="2025-06-03T09:10:39.126" v="870" actId="47"/>
        <pc:sldMkLst>
          <pc:docMk/>
          <pc:sldMk cId="2505834672" sldId="61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3"/>
            <a:ext cx="3076363" cy="511731"/>
          </a:xfrm>
          <a:prstGeom prst="rect">
            <a:avLst/>
          </a:prstGeom>
        </p:spPr>
        <p:txBody>
          <a:bodyPr vert="horz" lIns="98111" tIns="49056" rIns="98111" bIns="49056" rtlCol="0"/>
          <a:lstStyle>
            <a:lvl1pPr algn="l">
              <a:defRPr sz="1300"/>
            </a:lvl1pPr>
          </a:lstStyle>
          <a:p>
            <a:endParaRPr lang="de-DE"/>
          </a:p>
        </p:txBody>
      </p:sp>
      <p:sp>
        <p:nvSpPr>
          <p:cNvPr id="3" name="Datumsplatzhalter 2"/>
          <p:cNvSpPr>
            <a:spLocks noGrp="1"/>
          </p:cNvSpPr>
          <p:nvPr>
            <p:ph type="dt" sz="quarter" idx="1"/>
          </p:nvPr>
        </p:nvSpPr>
        <p:spPr>
          <a:xfrm>
            <a:off x="4021298" y="3"/>
            <a:ext cx="3076363" cy="511731"/>
          </a:xfrm>
          <a:prstGeom prst="rect">
            <a:avLst/>
          </a:prstGeom>
        </p:spPr>
        <p:txBody>
          <a:bodyPr vert="horz" lIns="98111" tIns="49056" rIns="98111" bIns="49056" rtlCol="0"/>
          <a:lstStyle>
            <a:lvl1pPr algn="r">
              <a:defRPr sz="1300"/>
            </a:lvl1pPr>
          </a:lstStyle>
          <a:p>
            <a:fld id="{2949E6C7-CCC4-4E64-AAF2-1D3060CA8E89}" type="datetime1">
              <a:rPr lang="de-DE" smtClean="0"/>
              <a:t>03.06.2025</a:t>
            </a:fld>
            <a:endParaRPr lang="de-DE"/>
          </a:p>
        </p:txBody>
      </p:sp>
      <p:sp>
        <p:nvSpPr>
          <p:cNvPr id="4" name="Fußzeilenplatzhalter 3"/>
          <p:cNvSpPr>
            <a:spLocks noGrp="1"/>
          </p:cNvSpPr>
          <p:nvPr>
            <p:ph type="ftr" sz="quarter" idx="2"/>
          </p:nvPr>
        </p:nvSpPr>
        <p:spPr>
          <a:xfrm>
            <a:off x="4" y="9721108"/>
            <a:ext cx="3076363" cy="511731"/>
          </a:xfrm>
          <a:prstGeom prst="rect">
            <a:avLst/>
          </a:prstGeom>
        </p:spPr>
        <p:txBody>
          <a:bodyPr vert="horz" lIns="98111" tIns="49056" rIns="98111" bIns="49056" rtlCol="0" anchor="b"/>
          <a:lstStyle>
            <a:lvl1pPr algn="l">
              <a:defRPr sz="1300"/>
            </a:lvl1pPr>
          </a:lstStyle>
          <a:p>
            <a:endParaRPr lang="de-DE"/>
          </a:p>
        </p:txBody>
      </p:sp>
      <p:sp>
        <p:nvSpPr>
          <p:cNvPr id="5" name="Foliennummernplatzhalter 4"/>
          <p:cNvSpPr>
            <a:spLocks noGrp="1"/>
          </p:cNvSpPr>
          <p:nvPr>
            <p:ph type="sldNum" sz="quarter" idx="3"/>
          </p:nvPr>
        </p:nvSpPr>
        <p:spPr>
          <a:xfrm>
            <a:off x="4021298" y="9721108"/>
            <a:ext cx="3076363" cy="511731"/>
          </a:xfrm>
          <a:prstGeom prst="rect">
            <a:avLst/>
          </a:prstGeom>
        </p:spPr>
        <p:txBody>
          <a:bodyPr vert="horz" lIns="98111" tIns="49056" rIns="98111" bIns="49056" rtlCol="0" anchor="b"/>
          <a:lstStyle>
            <a:lvl1pPr algn="r">
              <a:defRPr sz="1300"/>
            </a:lvl1pPr>
          </a:lstStyle>
          <a:p>
            <a:fld id="{A7ADCD56-510F-4F4F-9B5C-AC70E52D4DF9}" type="slidenum">
              <a:rPr lang="de-DE" smtClean="0"/>
              <a:pPr/>
              <a:t>‹#›</a:t>
            </a:fld>
            <a:endParaRPr lang="de-DE"/>
          </a:p>
        </p:txBody>
      </p:sp>
    </p:spTree>
    <p:extLst>
      <p:ext uri="{BB962C8B-B14F-4D97-AF65-F5344CB8AC3E}">
        <p14:creationId xmlns:p14="http://schemas.microsoft.com/office/powerpoint/2010/main" val="232419578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3"/>
            <a:ext cx="3076363" cy="511731"/>
          </a:xfrm>
          <a:prstGeom prst="rect">
            <a:avLst/>
          </a:prstGeom>
        </p:spPr>
        <p:txBody>
          <a:bodyPr vert="horz" lIns="98111" tIns="49056" rIns="98111" bIns="49056" rtlCol="0"/>
          <a:lstStyle>
            <a:lvl1pPr algn="l">
              <a:defRPr sz="1300"/>
            </a:lvl1pPr>
          </a:lstStyle>
          <a:p>
            <a:endParaRPr lang="de-DE"/>
          </a:p>
        </p:txBody>
      </p:sp>
      <p:sp>
        <p:nvSpPr>
          <p:cNvPr id="3" name="Datumsplatzhalter 2"/>
          <p:cNvSpPr>
            <a:spLocks noGrp="1"/>
          </p:cNvSpPr>
          <p:nvPr>
            <p:ph type="dt" idx="1"/>
          </p:nvPr>
        </p:nvSpPr>
        <p:spPr>
          <a:xfrm>
            <a:off x="4021298" y="3"/>
            <a:ext cx="3076363" cy="511731"/>
          </a:xfrm>
          <a:prstGeom prst="rect">
            <a:avLst/>
          </a:prstGeom>
        </p:spPr>
        <p:txBody>
          <a:bodyPr vert="horz" lIns="98111" tIns="49056" rIns="98111" bIns="49056" rtlCol="0"/>
          <a:lstStyle>
            <a:lvl1pPr algn="r">
              <a:defRPr sz="1300"/>
            </a:lvl1pPr>
          </a:lstStyle>
          <a:p>
            <a:fld id="{6A709DAE-BD12-4DD7-A3A7-63A2ED141EF8}" type="datetime1">
              <a:rPr lang="de-DE" smtClean="0"/>
              <a:t>03.06.2025</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8111" tIns="49056" rIns="98111" bIns="49056" rtlCol="0" anchor="ctr"/>
          <a:lstStyle/>
          <a:p>
            <a:endParaRPr lang="de-DE"/>
          </a:p>
        </p:txBody>
      </p:sp>
      <p:sp>
        <p:nvSpPr>
          <p:cNvPr id="5" name="Notizenplatzhalter 4"/>
          <p:cNvSpPr>
            <a:spLocks noGrp="1"/>
          </p:cNvSpPr>
          <p:nvPr>
            <p:ph type="body" sz="quarter" idx="3"/>
          </p:nvPr>
        </p:nvSpPr>
        <p:spPr>
          <a:xfrm>
            <a:off x="709931" y="4861443"/>
            <a:ext cx="5679440" cy="4605575"/>
          </a:xfrm>
          <a:prstGeom prst="rect">
            <a:avLst/>
          </a:prstGeom>
        </p:spPr>
        <p:txBody>
          <a:bodyPr vert="horz" lIns="98111" tIns="49056" rIns="98111" bIns="49056"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4" y="9721108"/>
            <a:ext cx="3076363" cy="511731"/>
          </a:xfrm>
          <a:prstGeom prst="rect">
            <a:avLst/>
          </a:prstGeom>
        </p:spPr>
        <p:txBody>
          <a:bodyPr vert="horz" lIns="98111" tIns="49056" rIns="98111" bIns="49056" rtlCol="0" anchor="b"/>
          <a:lstStyle>
            <a:lvl1pPr algn="l">
              <a:defRPr sz="1300"/>
            </a:lvl1pPr>
          </a:lstStyle>
          <a:p>
            <a:endParaRPr lang="de-DE"/>
          </a:p>
        </p:txBody>
      </p:sp>
      <p:sp>
        <p:nvSpPr>
          <p:cNvPr id="7" name="Foliennummernplatzhalter 6"/>
          <p:cNvSpPr>
            <a:spLocks noGrp="1"/>
          </p:cNvSpPr>
          <p:nvPr>
            <p:ph type="sldNum" sz="quarter" idx="5"/>
          </p:nvPr>
        </p:nvSpPr>
        <p:spPr>
          <a:xfrm>
            <a:off x="4021298" y="9721108"/>
            <a:ext cx="3076363" cy="511731"/>
          </a:xfrm>
          <a:prstGeom prst="rect">
            <a:avLst/>
          </a:prstGeom>
        </p:spPr>
        <p:txBody>
          <a:bodyPr vert="horz" lIns="98111" tIns="49056" rIns="98111" bIns="49056" rtlCol="0" anchor="b"/>
          <a:lstStyle>
            <a:lvl1pPr algn="r">
              <a:defRPr sz="1300"/>
            </a:lvl1pPr>
          </a:lstStyle>
          <a:p>
            <a:fld id="{CF69A095-2D89-414D-B591-9C8A476B701C}" type="slidenum">
              <a:rPr lang="de-DE" smtClean="0"/>
              <a:pPr/>
              <a:t>‹#›</a:t>
            </a:fld>
            <a:endParaRPr lang="de-DE"/>
          </a:p>
        </p:txBody>
      </p:sp>
    </p:spTree>
    <p:extLst>
      <p:ext uri="{BB962C8B-B14F-4D97-AF65-F5344CB8AC3E}">
        <p14:creationId xmlns:p14="http://schemas.microsoft.com/office/powerpoint/2010/main" val="533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A709DAE-BD12-4DD7-A3A7-63A2ED141EF8}" type="datetime1">
              <a:rPr lang="de-DE" smtClean="0"/>
              <a:t>03.06.2025</a:t>
            </a:fld>
            <a:endParaRPr lang="de-DE"/>
          </a:p>
        </p:txBody>
      </p:sp>
      <p:sp>
        <p:nvSpPr>
          <p:cNvPr id="5" name="Foliennummernplatzhalter 4"/>
          <p:cNvSpPr>
            <a:spLocks noGrp="1"/>
          </p:cNvSpPr>
          <p:nvPr>
            <p:ph type="sldNum" sz="quarter" idx="11"/>
          </p:nvPr>
        </p:nvSpPr>
        <p:spPr/>
        <p:txBody>
          <a:bodyPr/>
          <a:lstStyle/>
          <a:p>
            <a:fld id="{CF69A095-2D89-414D-B591-9C8A476B701C}" type="slidenum">
              <a:rPr lang="de-DE" smtClean="0"/>
              <a:pPr/>
              <a:t>2</a:t>
            </a:fld>
            <a:endParaRPr lang="de-DE"/>
          </a:p>
        </p:txBody>
      </p:sp>
    </p:spTree>
    <p:extLst>
      <p:ext uri="{BB962C8B-B14F-4D97-AF65-F5344CB8AC3E}">
        <p14:creationId xmlns:p14="http://schemas.microsoft.com/office/powerpoint/2010/main" val="3770585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0AB6C-2DC0-BA8A-CD78-FA7109CA947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9D76B1E-D1A7-F5AB-E7D7-E88F3127676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0690B90-876A-8D1A-5C76-CAE6C8682B3D}"/>
              </a:ext>
            </a:extLst>
          </p:cNvPr>
          <p:cNvSpPr>
            <a:spLocks noGrp="1"/>
          </p:cNvSpPr>
          <p:nvPr>
            <p:ph type="body" idx="1"/>
          </p:nvPr>
        </p:nvSpPr>
        <p:spPr/>
        <p:txBody>
          <a:bodyPr/>
          <a:lstStyle/>
          <a:p>
            <a:endParaRPr lang="de-DE" dirty="0"/>
          </a:p>
        </p:txBody>
      </p:sp>
      <p:sp>
        <p:nvSpPr>
          <p:cNvPr id="4" name="Datumsplatzhalter 3">
            <a:extLst>
              <a:ext uri="{FF2B5EF4-FFF2-40B4-BE49-F238E27FC236}">
                <a16:creationId xmlns:a16="http://schemas.microsoft.com/office/drawing/2014/main" id="{30225AB0-3195-155F-B515-B41FD4055410}"/>
              </a:ext>
            </a:extLst>
          </p:cNvPr>
          <p:cNvSpPr>
            <a:spLocks noGrp="1"/>
          </p:cNvSpPr>
          <p:nvPr>
            <p:ph type="dt" idx="10"/>
          </p:nvPr>
        </p:nvSpPr>
        <p:spPr/>
        <p:txBody>
          <a:bodyPr/>
          <a:lstStyle/>
          <a:p>
            <a:fld id="{6A709DAE-BD12-4DD7-A3A7-63A2ED141EF8}" type="datetime1">
              <a:rPr lang="de-DE" smtClean="0"/>
              <a:t>03.06.2025</a:t>
            </a:fld>
            <a:endParaRPr lang="de-DE"/>
          </a:p>
        </p:txBody>
      </p:sp>
      <p:sp>
        <p:nvSpPr>
          <p:cNvPr id="5" name="Foliennummernplatzhalter 4">
            <a:extLst>
              <a:ext uri="{FF2B5EF4-FFF2-40B4-BE49-F238E27FC236}">
                <a16:creationId xmlns:a16="http://schemas.microsoft.com/office/drawing/2014/main" id="{D7A8F43C-BCF4-7A0B-9CBF-CDFF443CC568}"/>
              </a:ext>
            </a:extLst>
          </p:cNvPr>
          <p:cNvSpPr>
            <a:spLocks noGrp="1"/>
          </p:cNvSpPr>
          <p:nvPr>
            <p:ph type="sldNum" sz="quarter" idx="11"/>
          </p:nvPr>
        </p:nvSpPr>
        <p:spPr/>
        <p:txBody>
          <a:bodyPr/>
          <a:lstStyle/>
          <a:p>
            <a:fld id="{CF69A095-2D89-414D-B591-9C8A476B701C}" type="slidenum">
              <a:rPr lang="de-DE" smtClean="0"/>
              <a:pPr/>
              <a:t>3</a:t>
            </a:fld>
            <a:endParaRPr lang="de-DE"/>
          </a:p>
        </p:txBody>
      </p:sp>
    </p:spTree>
    <p:extLst>
      <p:ext uri="{BB962C8B-B14F-4D97-AF65-F5344CB8AC3E}">
        <p14:creationId xmlns:p14="http://schemas.microsoft.com/office/powerpoint/2010/main" val="2120137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AFE title template">
    <p:bg>
      <p:bgPr>
        <a:solidFill>
          <a:schemeClr val="bg1"/>
        </a:solidFill>
        <a:effectLst/>
      </p:bgPr>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453" y="756000"/>
            <a:ext cx="1693454" cy="1861200"/>
          </a:xfrm>
          <a:prstGeom prst="rect">
            <a:avLst/>
          </a:prstGeom>
        </p:spPr>
      </p:pic>
      <p:sp>
        <p:nvSpPr>
          <p:cNvPr id="8" name="Rechteck 7"/>
          <p:cNvSpPr/>
          <p:nvPr userDrawn="1"/>
        </p:nvSpPr>
        <p:spPr>
          <a:xfrm>
            <a:off x="0" y="0"/>
            <a:ext cx="9144000" cy="468000"/>
          </a:xfrm>
          <a:prstGeom prst="rect">
            <a:avLst/>
          </a:prstGeom>
          <a:solidFill>
            <a:srgbClr val="7CC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0" y="6417384"/>
            <a:ext cx="9144000" cy="468000"/>
          </a:xfrm>
          <a:prstGeom prst="rect">
            <a:avLst/>
          </a:prstGeom>
          <a:solidFill>
            <a:srgbClr val="005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Datumsplatzhalter 3"/>
          <p:cNvSpPr>
            <a:spLocks noGrp="1"/>
          </p:cNvSpPr>
          <p:nvPr>
            <p:ph type="dt" sz="half" idx="10"/>
          </p:nvPr>
        </p:nvSpPr>
        <p:spPr>
          <a:xfrm>
            <a:off x="107504" y="6493597"/>
            <a:ext cx="8928992" cy="315573"/>
          </a:xfrm>
          <a:prstGeom prst="rect">
            <a:avLst/>
          </a:prstGeom>
        </p:spPr>
        <p:txBody>
          <a:bodyPr/>
          <a:lstStyle>
            <a:lvl1pPr algn="ctr">
              <a:defRPr sz="1200" spc="80" baseline="0">
                <a:solidFill>
                  <a:schemeClr val="bg1"/>
                </a:solidFill>
                <a:latin typeface="+mn-lt"/>
              </a:defRPr>
            </a:lvl1pPr>
          </a:lstStyle>
          <a:p>
            <a:fld id="{E5B9E4EF-D2EE-48C4-A731-DD1258A33DA7}" type="datetime3">
              <a:rPr lang="en-US" sz="1400" smtClean="0"/>
              <a:pPr/>
              <a:t>3 June 2025</a:t>
            </a:fld>
            <a:r>
              <a:rPr lang="en-US" dirty="0"/>
              <a:t>   </a:t>
            </a:r>
            <a:r>
              <a:rPr lang="en-US" sz="1400" dirty="0"/>
              <a:t>|   </a:t>
            </a:r>
            <a:r>
              <a:rPr lang="de-DE" sz="1400" dirty="0"/>
              <a:t>Leibniz Institute for Financial Research SAFE   |   www.safe-frankfurt.de</a:t>
            </a:r>
            <a:endParaRPr lang="de-DE" dirty="0"/>
          </a:p>
          <a:p>
            <a:endParaRPr lang="de-DE" dirty="0"/>
          </a:p>
        </p:txBody>
      </p:sp>
      <p:sp>
        <p:nvSpPr>
          <p:cNvPr id="4" name="Titelplatzhalter 4"/>
          <p:cNvSpPr>
            <a:spLocks noGrp="1"/>
          </p:cNvSpPr>
          <p:nvPr>
            <p:ph type="title" hasCustomPrompt="1"/>
          </p:nvPr>
        </p:nvSpPr>
        <p:spPr>
          <a:xfrm>
            <a:off x="467544" y="1196752"/>
            <a:ext cx="5724256" cy="1919296"/>
          </a:xfrm>
          <a:prstGeom prst="rect">
            <a:avLst/>
          </a:prstGeom>
          <a:solidFill>
            <a:srgbClr val="005EA8"/>
          </a:solidFill>
        </p:spPr>
        <p:txBody>
          <a:bodyPr vert="horz" lIns="91440" tIns="45720" rIns="91440" bIns="45720" rtlCol="0" anchor="ctr">
            <a:normAutofit/>
          </a:bodyPr>
          <a:lstStyle>
            <a:lvl1pPr>
              <a:defRPr sz="3200">
                <a:solidFill>
                  <a:schemeClr val="bg1"/>
                </a:solidFill>
                <a:latin typeface="+mn-lt"/>
              </a:defRPr>
            </a:lvl1pPr>
          </a:lstStyle>
          <a:p>
            <a:r>
              <a:rPr lang="de-DE" dirty="0"/>
              <a:t>Titel durch Klicken bearbeiten</a:t>
            </a:r>
          </a:p>
        </p:txBody>
      </p:sp>
    </p:spTree>
    <p:extLst>
      <p:ext uri="{BB962C8B-B14F-4D97-AF65-F5344CB8AC3E}">
        <p14:creationId xmlns:p14="http://schemas.microsoft.com/office/powerpoint/2010/main" val="361733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AFE content template">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0622" y="476672"/>
            <a:ext cx="972000" cy="972000"/>
          </a:xfrm>
          <a:prstGeom prst="rect">
            <a:avLst/>
          </a:prstGeom>
        </p:spPr>
      </p:pic>
      <p:sp>
        <p:nvSpPr>
          <p:cNvPr id="2" name="Titel 1"/>
          <p:cNvSpPr>
            <a:spLocks noGrp="1"/>
          </p:cNvSpPr>
          <p:nvPr>
            <p:ph type="ctrTitle" hasCustomPrompt="1"/>
          </p:nvPr>
        </p:nvSpPr>
        <p:spPr>
          <a:xfrm>
            <a:off x="539552" y="569698"/>
            <a:ext cx="6984971" cy="447034"/>
          </a:xfrm>
          <a:prstGeom prst="rect">
            <a:avLst/>
          </a:prstGeom>
          <a:ln>
            <a:noFill/>
          </a:ln>
        </p:spPr>
        <p:txBody>
          <a:bodyPr lIns="90000">
            <a:normAutofit/>
          </a:bodyPr>
          <a:lstStyle>
            <a:lvl1pPr algn="l">
              <a:defRPr sz="2400">
                <a:solidFill>
                  <a:srgbClr val="175DA9"/>
                </a:solidFill>
                <a:latin typeface="Arial" pitchFamily="34" charset="0"/>
                <a:cs typeface="Arial" pitchFamily="34" charset="0"/>
              </a:defRPr>
            </a:lvl1pPr>
          </a:lstStyle>
          <a:p>
            <a:r>
              <a:rPr lang="de-DE" dirty="0"/>
              <a:t>Kopfzeile durch Klicken bearbeiten</a:t>
            </a:r>
          </a:p>
        </p:txBody>
      </p:sp>
      <p:sp>
        <p:nvSpPr>
          <p:cNvPr id="3" name="Untertitel 2"/>
          <p:cNvSpPr>
            <a:spLocks noGrp="1"/>
          </p:cNvSpPr>
          <p:nvPr>
            <p:ph type="subTitle" idx="1"/>
          </p:nvPr>
        </p:nvSpPr>
        <p:spPr>
          <a:xfrm>
            <a:off x="539552" y="2021193"/>
            <a:ext cx="7380441" cy="3744416"/>
          </a:xfrm>
          <a:prstGeom prst="rect">
            <a:avLst/>
          </a:prstGeom>
        </p:spPr>
        <p:txBody>
          <a:bodyPr lIns="90000">
            <a:noAutofit/>
          </a:bodyPr>
          <a:lstStyle>
            <a:lvl1pPr marL="0" indent="0" algn="l">
              <a:spcBef>
                <a:spcPts val="600"/>
              </a:spcBef>
              <a:buFont typeface="Arial" panose="020B0604020202020204" pitchFamily="34" charset="0"/>
              <a:buNone/>
              <a:defRPr sz="2000">
                <a:solidFill>
                  <a:schemeClr val="tx1"/>
                </a:solidFill>
                <a:latin typeface="Arial" pitchFamily="34" charset="0"/>
                <a:cs typeface="Arial" pitchFamily="34" charset="0"/>
              </a:defRPr>
            </a:lvl1pPr>
            <a:lvl2pPr marL="457200" indent="0" algn="l">
              <a:buFont typeface="Symbol" panose="05050102010706020507" pitchFamily="18" charset="2"/>
              <a:buNone/>
              <a:defRPr lang="de-DE" sz="1800" kern="1200" baseline="0" dirty="0">
                <a:solidFill>
                  <a:schemeClr val="tx1"/>
                </a:solidFill>
                <a:latin typeface="Arial" pitchFamily="34" charset="0"/>
                <a:ea typeface="+mn-ea"/>
                <a:cs typeface="Arial"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7" name="Rechteck 6"/>
          <p:cNvSpPr/>
          <p:nvPr userDrawn="1"/>
        </p:nvSpPr>
        <p:spPr>
          <a:xfrm>
            <a:off x="0" y="0"/>
            <a:ext cx="9144000" cy="288000"/>
          </a:xfrm>
          <a:prstGeom prst="rect">
            <a:avLst/>
          </a:prstGeom>
          <a:solidFill>
            <a:srgbClr val="7CC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userDrawn="1"/>
        </p:nvSpPr>
        <p:spPr>
          <a:xfrm>
            <a:off x="0" y="6574894"/>
            <a:ext cx="9144000" cy="288000"/>
          </a:xfrm>
          <a:prstGeom prst="rect">
            <a:avLst/>
          </a:prstGeom>
          <a:solidFill>
            <a:srgbClr val="005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0"/>
          </p:nvPr>
        </p:nvSpPr>
        <p:spPr>
          <a:xfrm>
            <a:off x="395536" y="6575486"/>
            <a:ext cx="1440160" cy="215681"/>
          </a:xfrm>
          <a:prstGeom prst="rect">
            <a:avLst/>
          </a:prstGeom>
        </p:spPr>
        <p:txBody>
          <a:bodyPr/>
          <a:lstStyle>
            <a:lvl1pPr algn="r">
              <a:defRPr sz="1100">
                <a:solidFill>
                  <a:schemeClr val="bg1"/>
                </a:solidFill>
                <a:latin typeface="+mn-lt"/>
              </a:defRPr>
            </a:lvl1pPr>
          </a:lstStyle>
          <a:p>
            <a:pPr algn="l"/>
            <a:fld id="{E5B9E4EF-D2EE-48C4-A731-DD1258A33DA7}" type="datetime3">
              <a:rPr lang="en-US" smtClean="0"/>
              <a:pPr algn="l"/>
              <a:t>3 June 2025</a:t>
            </a:fld>
            <a:endParaRPr lang="de-DE" dirty="0"/>
          </a:p>
        </p:txBody>
      </p:sp>
      <p:sp>
        <p:nvSpPr>
          <p:cNvPr id="5" name="Fußzeilenplatzhalter 4"/>
          <p:cNvSpPr>
            <a:spLocks noGrp="1"/>
          </p:cNvSpPr>
          <p:nvPr>
            <p:ph type="ftr" sz="quarter" idx="11"/>
          </p:nvPr>
        </p:nvSpPr>
        <p:spPr>
          <a:xfrm>
            <a:off x="8458566" y="6575486"/>
            <a:ext cx="504056" cy="293117"/>
          </a:xfrm>
          <a:prstGeom prst="rect">
            <a:avLst/>
          </a:prstGeom>
        </p:spPr>
        <p:txBody>
          <a:bodyPr rIns="0"/>
          <a:lstStyle>
            <a:lvl1pPr algn="r">
              <a:defRPr sz="1100">
                <a:solidFill>
                  <a:schemeClr val="bg1"/>
                </a:solidFill>
                <a:latin typeface="+mn-lt"/>
              </a:defRPr>
            </a:lvl1pPr>
          </a:lstStyle>
          <a:p>
            <a:fld id="{A4FC8068-A857-4CF0-ACD3-C2E355E9E768}" type="slidenum">
              <a:rPr lang="de-DE" smtClean="0"/>
              <a:pPr/>
              <a:t>‹#›</a:t>
            </a:fld>
            <a:endParaRPr lang="de-DE" dirty="0"/>
          </a:p>
        </p:txBody>
      </p:sp>
      <p:sp>
        <p:nvSpPr>
          <p:cNvPr id="10" name="Textfeld 9"/>
          <p:cNvSpPr txBox="1"/>
          <p:nvPr userDrawn="1"/>
        </p:nvSpPr>
        <p:spPr>
          <a:xfrm>
            <a:off x="1835696" y="6575486"/>
            <a:ext cx="3096344" cy="261610"/>
          </a:xfrm>
          <a:prstGeom prst="rect">
            <a:avLst/>
          </a:prstGeom>
          <a:noFill/>
        </p:spPr>
        <p:txBody>
          <a:bodyPr wrap="square" rtlCol="0">
            <a:spAutoFit/>
          </a:bodyPr>
          <a:lstStyle/>
          <a:p>
            <a:r>
              <a:rPr lang="de-DE" sz="1100" dirty="0">
                <a:solidFill>
                  <a:schemeClr val="bg1"/>
                </a:solidFill>
              </a:rPr>
              <a:t>Leibniz Institute</a:t>
            </a:r>
            <a:r>
              <a:rPr lang="de-DE" sz="1100" baseline="0" dirty="0">
                <a:solidFill>
                  <a:schemeClr val="bg1"/>
                </a:solidFill>
              </a:rPr>
              <a:t> for Financial Research SAFE</a:t>
            </a:r>
            <a:endParaRPr lang="de-DE" sz="1100" dirty="0">
              <a:solidFill>
                <a:schemeClr val="bg1"/>
              </a:solidFill>
            </a:endParaRPr>
          </a:p>
        </p:txBody>
      </p:sp>
    </p:spTree>
    <p:extLst>
      <p:ext uri="{BB962C8B-B14F-4D97-AF65-F5344CB8AC3E}">
        <p14:creationId xmlns:p14="http://schemas.microsoft.com/office/powerpoint/2010/main" val="314791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99D07F-CC1A-4585-B585-AEFE1D9C57A9}" type="datetimeFigureOut">
              <a:rPr lang="it-IT" smtClean="0"/>
              <a:t>03/06/2025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6248C26-5DBE-4B79-BF82-EFF6774E9648}" type="slidenum">
              <a:rPr lang="it-IT" smtClean="0"/>
              <a:t>‹#›</a:t>
            </a:fld>
            <a:endParaRPr lang="it-IT"/>
          </a:p>
        </p:txBody>
      </p:sp>
    </p:spTree>
    <p:extLst>
      <p:ext uri="{BB962C8B-B14F-4D97-AF65-F5344CB8AC3E}">
        <p14:creationId xmlns:p14="http://schemas.microsoft.com/office/powerpoint/2010/main" val="6417682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platzhalter 4"/>
          <p:cNvSpPr>
            <a:spLocks noGrp="1"/>
          </p:cNvSpPr>
          <p:nvPr>
            <p:ph type="title"/>
          </p:nvPr>
        </p:nvSpPr>
        <p:spPr>
          <a:xfrm>
            <a:off x="827584" y="1628800"/>
            <a:ext cx="7344816" cy="2952328"/>
          </a:xfrm>
          <a:prstGeom prst="rect">
            <a:avLst/>
          </a:prstGeom>
        </p:spPr>
        <p:txBody>
          <a:bodyPr vert="horz" lIns="91440" tIns="45720" rIns="91440" bIns="45720" rtlCol="0" anchor="ctr">
            <a:normAutofit/>
          </a:bodyPr>
          <a:lstStyle/>
          <a:p>
            <a:r>
              <a:rPr lang="de-DE"/>
              <a:t>Titelmasterformat durch Klicken bearbeiten</a:t>
            </a:r>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7" r:id="rId3"/>
  </p:sldLayoutIdLst>
  <p:hf hdr="0"/>
  <p:txStyles>
    <p:titleStyle>
      <a:lvl1pPr algn="ctr" defTabSz="914400" rtl="0" eaLnBrk="1" latinLnBrk="0" hangingPunct="1">
        <a:spcBef>
          <a:spcPct val="0"/>
        </a:spcBef>
        <a:buNone/>
        <a:defRPr sz="3600" kern="1200">
          <a:solidFill>
            <a:schemeClr val="tx1"/>
          </a:solidFill>
          <a:latin typeface="TheSans B6 SemiBold"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kern="1200" baseline="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5B9E4EF-D2EE-48C4-A731-DD1258A33DA7}" type="datetime3">
              <a:rPr lang="en-US" sz="1400" smtClean="0"/>
              <a:pPr/>
              <a:t>3 June 2025</a:t>
            </a:fld>
            <a:r>
              <a:rPr lang="en-US" dirty="0"/>
              <a:t>   </a:t>
            </a:r>
            <a:r>
              <a:rPr lang="en-US" sz="1400" dirty="0"/>
              <a:t>|   </a:t>
            </a:r>
            <a:r>
              <a:rPr lang="de-DE" sz="1400" dirty="0"/>
              <a:t>Leibniz Institute </a:t>
            </a:r>
            <a:r>
              <a:rPr lang="de-DE" sz="1400" dirty="0" err="1"/>
              <a:t>for</a:t>
            </a:r>
            <a:r>
              <a:rPr lang="de-DE" sz="1400" dirty="0"/>
              <a:t> Financial Research SAFE   |   www.safe-frankfurt.de</a:t>
            </a:r>
            <a:endParaRPr lang="de-DE" dirty="0"/>
          </a:p>
          <a:p>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777262"/>
            <a:ext cx="9144000" cy="3213099"/>
          </a:xfrm>
          <a:prstGeom prst="rect">
            <a:avLst/>
          </a:prstGeom>
        </p:spPr>
      </p:pic>
      <p:sp>
        <p:nvSpPr>
          <p:cNvPr id="3" name="Titel 2"/>
          <p:cNvSpPr>
            <a:spLocks noGrp="1"/>
          </p:cNvSpPr>
          <p:nvPr>
            <p:ph type="title"/>
          </p:nvPr>
        </p:nvSpPr>
        <p:spPr>
          <a:xfrm>
            <a:off x="251520" y="575940"/>
            <a:ext cx="6624736" cy="3213099"/>
          </a:xfrm>
        </p:spPr>
        <p:txBody>
          <a:bodyPr>
            <a:normAutofit fontScale="90000"/>
          </a:bodyPr>
          <a:lstStyle/>
          <a:p>
            <a:r>
              <a:rPr lang="en-US" dirty="0"/>
              <a:t>Mandatory Corporate Law as an Obstacle to Venture Capital Contracting in Europe: Implications for Markets and Policymaking</a:t>
            </a:r>
            <a:r>
              <a:rPr lang="it-IT" dirty="0"/>
              <a:t> </a:t>
            </a:r>
            <a:br>
              <a:rPr lang="it-IT" dirty="0"/>
            </a:br>
            <a:r>
              <a:rPr lang="de-DE" sz="2000" i="1" dirty="0"/>
              <a:t>Luca Enriques, Casimiro A. Nigro, Tobias H. Tröger</a:t>
            </a:r>
            <a:br>
              <a:rPr lang="de-DE" sz="2000" i="1" dirty="0"/>
            </a:br>
            <a:r>
              <a:rPr lang="de-DE" sz="2000" dirty="0"/>
              <a:t>CEPR, ESM &amp; EUI</a:t>
            </a:r>
            <a:r>
              <a:rPr lang="de-DE" sz="2000" i="1" dirty="0"/>
              <a:t> </a:t>
            </a:r>
            <a:r>
              <a:rPr lang="en-US" sz="2000" i="0" dirty="0">
                <a:effectLst/>
              </a:rPr>
              <a:t>Conference EU Savings and Investments Union: Bringing Capital Markets to People and Firms</a:t>
            </a:r>
            <a:br>
              <a:rPr lang="de-DE" sz="2000" dirty="0"/>
            </a:br>
            <a:r>
              <a:rPr lang="de-DE" sz="2000" dirty="0"/>
              <a:t>ESM </a:t>
            </a:r>
            <a:r>
              <a:rPr lang="de-DE" sz="2000" dirty="0" err="1"/>
              <a:t>Premises</a:t>
            </a:r>
            <a:r>
              <a:rPr lang="de-DE" sz="2000" dirty="0"/>
              <a:t>, Luxembourg</a:t>
            </a:r>
            <a:br>
              <a:rPr lang="de-DE" sz="2000" dirty="0"/>
            </a:br>
            <a:r>
              <a:rPr lang="en-US" sz="2000" dirty="0"/>
              <a:t>June 4, 2025</a:t>
            </a:r>
            <a:endParaRPr lang="de-DE" sz="2000" dirty="0"/>
          </a:p>
        </p:txBody>
      </p:sp>
    </p:spTree>
    <p:extLst>
      <p:ext uri="{BB962C8B-B14F-4D97-AF65-F5344CB8AC3E}">
        <p14:creationId xmlns:p14="http://schemas.microsoft.com/office/powerpoint/2010/main" val="285406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Policy implications</a:t>
            </a:r>
          </a:p>
        </p:txBody>
      </p:sp>
      <p:sp>
        <p:nvSpPr>
          <p:cNvPr id="3" name="Content Placeholder 2"/>
          <p:cNvSpPr>
            <a:spLocks noGrp="1"/>
          </p:cNvSpPr>
          <p:nvPr>
            <p:ph type="subTitle" idx="1"/>
          </p:nvPr>
        </p:nvSpPr>
        <p:spPr/>
        <p:txBody>
          <a:bodyPr>
            <a:noAutofit/>
          </a:bodyPr>
          <a:lstStyle/>
          <a:p>
            <a:pPr marL="377190" indent="-342900">
              <a:spcAft>
                <a:spcPts val="1800"/>
              </a:spcAft>
              <a:buFont typeface="Arial" panose="020B0604020202020204" pitchFamily="34" charset="0"/>
              <a:buChar char="•"/>
            </a:pPr>
            <a:r>
              <a:rPr lang="en-US" dirty="0"/>
              <a:t>Can we replicate US-style VC contracts in GER, ITA… (Continental) Europe? Not really! </a:t>
            </a:r>
          </a:p>
          <a:p>
            <a:pPr marL="834390" lvl="1" indent="-342900">
              <a:buFont typeface="Symbol" panose="05050102010706020507" pitchFamily="18" charset="2"/>
              <a:buChar char="-"/>
            </a:pPr>
            <a:r>
              <a:rPr lang="en-US" dirty="0"/>
              <a:t>Corporate law in action matters directly for VC contracting and affects both contract design and functionality</a:t>
            </a:r>
          </a:p>
          <a:p>
            <a:pPr marL="834390" lvl="1" indent="-342900">
              <a:buFont typeface="Symbol" panose="05050102010706020507" pitchFamily="18" charset="2"/>
              <a:buChar char="-"/>
            </a:pPr>
            <a:r>
              <a:rPr lang="en-US" dirty="0"/>
              <a:t>VC contracts are less valuable tools to structure investment relationships, which at the margin can affect investments</a:t>
            </a:r>
          </a:p>
          <a:p>
            <a:pPr marL="377190" indent="-342900">
              <a:spcBef>
                <a:spcPts val="1800"/>
              </a:spcBef>
              <a:spcAft>
                <a:spcPts val="1800"/>
              </a:spcAft>
              <a:buFont typeface="Arial" panose="020B0604020202020204" pitchFamily="34" charset="0"/>
              <a:buChar char="•"/>
            </a:pPr>
            <a:r>
              <a:rPr lang="en-US" dirty="0"/>
              <a:t>How thin/thick is the margin? When the tide </a:t>
            </a:r>
            <a:r>
              <a:rPr lang="en-US"/>
              <a:t>goes out…</a:t>
            </a:r>
            <a:endParaRPr lang="en-US" dirty="0"/>
          </a:p>
          <a:p>
            <a:pPr marL="377190" indent="-342900">
              <a:spcAft>
                <a:spcPts val="1800"/>
              </a:spcAft>
              <a:buFont typeface="Arial" panose="020B0604020202020204" pitchFamily="34" charset="0"/>
              <a:buChar char="•"/>
            </a:pPr>
            <a:r>
              <a:rPr lang="en-US" dirty="0"/>
              <a:t>Reforms need to overcome root cause of constraints</a:t>
            </a:r>
          </a:p>
          <a:p>
            <a:pPr marL="834390" lvl="1" indent="-342900">
              <a:buFont typeface="Symbol" panose="05050102010706020507" pitchFamily="18" charset="2"/>
              <a:buChar char="-"/>
            </a:pPr>
            <a:r>
              <a:rPr lang="en-US" dirty="0"/>
              <a:t>Promulgation of new, laxer rules won’t do!</a:t>
            </a:r>
          </a:p>
          <a:p>
            <a:pPr marL="834390" lvl="1" indent="-342900">
              <a:buFont typeface="Symbol" panose="05050102010706020507" pitchFamily="18" charset="2"/>
              <a:buChar char="-"/>
            </a:pPr>
            <a:r>
              <a:rPr lang="en-US" dirty="0"/>
              <a:t>Autonomous (28</a:t>
            </a:r>
            <a:r>
              <a:rPr lang="en-US" baseline="30000" dirty="0"/>
              <a:t>th</a:t>
            </a:r>
            <a:r>
              <a:rPr lang="en-US" dirty="0"/>
              <a:t>) regime that limits court interventions (standard charter)</a:t>
            </a:r>
          </a:p>
        </p:txBody>
      </p:sp>
      <p:sp>
        <p:nvSpPr>
          <p:cNvPr id="4" name="Title 1"/>
          <p:cNvSpPr txBox="1">
            <a:spLocks/>
          </p:cNvSpPr>
          <p:nvPr/>
        </p:nvSpPr>
        <p:spPr>
          <a:xfrm>
            <a:off x="4703554" y="1314450"/>
            <a:ext cx="1785667" cy="101727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it-IT" sz="3300" dirty="0"/>
          </a:p>
        </p:txBody>
      </p:sp>
      <p:sp>
        <p:nvSpPr>
          <p:cNvPr id="8" name="Title 1"/>
          <p:cNvSpPr txBox="1">
            <a:spLocks/>
          </p:cNvSpPr>
          <p:nvPr/>
        </p:nvSpPr>
        <p:spPr>
          <a:xfrm>
            <a:off x="311630" y="2415827"/>
            <a:ext cx="8500253" cy="324202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br>
              <a:rPr lang="it-IT" sz="3300" dirty="0">
                <a:solidFill>
                  <a:schemeClr val="accent2"/>
                </a:solidFill>
              </a:rPr>
            </a:br>
            <a:br>
              <a:rPr lang="it-IT" sz="3300" dirty="0">
                <a:solidFill>
                  <a:schemeClr val="accent2"/>
                </a:solidFill>
              </a:rPr>
            </a:br>
            <a:endParaRPr lang="it-IT" sz="3300" dirty="0">
              <a:solidFill>
                <a:schemeClr val="accent2"/>
              </a:solidFill>
            </a:endParaRPr>
          </a:p>
        </p:txBody>
      </p:sp>
      <p:sp>
        <p:nvSpPr>
          <p:cNvPr id="9" name="Datumsplatzhalter 3"/>
          <p:cNvSpPr>
            <a:spLocks noGrp="1"/>
          </p:cNvSpPr>
          <p:nvPr>
            <p:ph type="dt" sz="half" idx="10"/>
          </p:nvPr>
        </p:nvSpPr>
        <p:spPr>
          <a:xfrm>
            <a:off x="395536" y="6575486"/>
            <a:ext cx="1440160" cy="215681"/>
          </a:xfrm>
        </p:spPr>
        <p:txBody>
          <a:bodyPr/>
          <a:lstStyle/>
          <a:p>
            <a:pPr algn="l"/>
            <a:fld id="{E5B9E4EF-D2EE-48C4-A731-DD1258A33DA7}" type="datetime3">
              <a:rPr lang="en-US" smtClean="0"/>
              <a:pPr algn="l"/>
              <a:t>3 June 2025</a:t>
            </a:fld>
            <a:endParaRPr lang="de-DE" dirty="0"/>
          </a:p>
        </p:txBody>
      </p:sp>
      <p:sp>
        <p:nvSpPr>
          <p:cNvPr id="5" name="Fußzeilenplatzhalter 4">
            <a:extLst>
              <a:ext uri="{FF2B5EF4-FFF2-40B4-BE49-F238E27FC236}">
                <a16:creationId xmlns:a16="http://schemas.microsoft.com/office/drawing/2014/main" id="{8D9ACD01-EC1A-4963-B14D-C5C7DFB09EFD}"/>
              </a:ext>
            </a:extLst>
          </p:cNvPr>
          <p:cNvSpPr>
            <a:spLocks noGrp="1"/>
          </p:cNvSpPr>
          <p:nvPr>
            <p:ph type="ftr" sz="quarter" idx="11"/>
          </p:nvPr>
        </p:nvSpPr>
        <p:spPr>
          <a:xfrm>
            <a:off x="8458566" y="6575486"/>
            <a:ext cx="504056" cy="293117"/>
          </a:xfrm>
        </p:spPr>
        <p:txBody>
          <a:bodyPr/>
          <a:lstStyle/>
          <a:p>
            <a:fld id="{A4FC8068-A857-4CF0-ACD3-C2E355E9E768}" type="slidenum">
              <a:rPr lang="de-DE" smtClean="0"/>
              <a:pPr/>
              <a:t>9</a:t>
            </a:fld>
            <a:endParaRPr lang="de-DE" dirty="0"/>
          </a:p>
        </p:txBody>
      </p:sp>
    </p:spTree>
    <p:extLst>
      <p:ext uri="{BB962C8B-B14F-4D97-AF65-F5344CB8AC3E}">
        <p14:creationId xmlns:p14="http://schemas.microsoft.com/office/powerpoint/2010/main" val="3418619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e-DE" dirty="0"/>
              <a:t>Roadmap</a:t>
            </a:r>
            <a:endParaRPr lang="it-IT" dirty="0"/>
          </a:p>
        </p:txBody>
      </p:sp>
      <p:sp>
        <p:nvSpPr>
          <p:cNvPr id="3" name="Untertitel 2"/>
          <p:cNvSpPr>
            <a:spLocks noGrp="1"/>
          </p:cNvSpPr>
          <p:nvPr>
            <p:ph type="subTitle" idx="1"/>
          </p:nvPr>
        </p:nvSpPr>
        <p:spPr/>
        <p:txBody>
          <a:bodyPr/>
          <a:lstStyle/>
          <a:p>
            <a:pPr marL="342900" indent="-342900">
              <a:spcAft>
                <a:spcPts val="1800"/>
              </a:spcAft>
              <a:buFont typeface="Arial" panose="020B0604020202020204" pitchFamily="34" charset="0"/>
              <a:buChar char="•"/>
            </a:pPr>
            <a:r>
              <a:rPr lang="en-US" b="1" dirty="0"/>
              <a:t>Research questions:</a:t>
            </a:r>
            <a:r>
              <a:rPr lang="en-US" dirty="0"/>
              <a:t> Do Italian and German corporate laws prevent efficient US-style VC contracting in these jurisdictions and what to do about it?</a:t>
            </a:r>
          </a:p>
          <a:p>
            <a:pPr marL="800100" lvl="1" indent="-342900">
              <a:buFont typeface="Symbol" panose="05050102010706020507" pitchFamily="18" charset="2"/>
              <a:buChar char="-"/>
            </a:pPr>
            <a:r>
              <a:rPr lang="en-US" dirty="0"/>
              <a:t>What do we know about the interrelation of VC markets and the institutions of corporate law and governance?</a:t>
            </a:r>
          </a:p>
          <a:p>
            <a:pPr marL="800100" lvl="1" indent="-342900">
              <a:buFont typeface="Symbol" panose="05050102010706020507" pitchFamily="18" charset="2"/>
              <a:buChar char="-"/>
            </a:pPr>
            <a:r>
              <a:rPr lang="en-US" dirty="0"/>
              <a:t>How do German and Italian corporate laws impede efficient US-style VC contracting?</a:t>
            </a:r>
          </a:p>
          <a:p>
            <a:pPr marL="800100" lvl="1" indent="-342900">
              <a:buFont typeface="Symbol" panose="05050102010706020507" pitchFamily="18" charset="2"/>
              <a:buChar char="-"/>
            </a:pPr>
            <a:r>
              <a:rPr lang="en-US" dirty="0"/>
              <a:t>What are the policy implications?</a:t>
            </a:r>
          </a:p>
        </p:txBody>
      </p:sp>
      <p:sp>
        <p:nvSpPr>
          <p:cNvPr id="4" name="Title 1"/>
          <p:cNvSpPr txBox="1">
            <a:spLocks/>
          </p:cNvSpPr>
          <p:nvPr/>
        </p:nvSpPr>
        <p:spPr>
          <a:xfrm>
            <a:off x="4703554" y="1314450"/>
            <a:ext cx="1785667" cy="101727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it-IT" sz="3300" dirty="0"/>
          </a:p>
        </p:txBody>
      </p:sp>
      <p:sp>
        <p:nvSpPr>
          <p:cNvPr id="9" name="Datumsplatzhalter 3"/>
          <p:cNvSpPr>
            <a:spLocks noGrp="1"/>
          </p:cNvSpPr>
          <p:nvPr>
            <p:ph type="dt" sz="half" idx="10"/>
          </p:nvPr>
        </p:nvSpPr>
        <p:spPr>
          <a:xfrm>
            <a:off x="395536" y="6575486"/>
            <a:ext cx="1440160" cy="215681"/>
          </a:xfrm>
        </p:spPr>
        <p:txBody>
          <a:bodyPr/>
          <a:lstStyle/>
          <a:p>
            <a:pPr algn="l"/>
            <a:fld id="{E5B9E4EF-D2EE-48C4-A731-DD1258A33DA7}" type="datetime3">
              <a:rPr lang="en-US" smtClean="0"/>
              <a:pPr algn="l"/>
              <a:t>3 June 2025</a:t>
            </a:fld>
            <a:endParaRPr lang="de-DE" dirty="0"/>
          </a:p>
        </p:txBody>
      </p:sp>
      <p:sp>
        <p:nvSpPr>
          <p:cNvPr id="5" name="Fußzeilenplatzhalter 4">
            <a:extLst>
              <a:ext uri="{FF2B5EF4-FFF2-40B4-BE49-F238E27FC236}">
                <a16:creationId xmlns:a16="http://schemas.microsoft.com/office/drawing/2014/main" id="{B38B0812-4F5D-D8B4-7793-E7A50062C182}"/>
              </a:ext>
            </a:extLst>
          </p:cNvPr>
          <p:cNvSpPr>
            <a:spLocks noGrp="1"/>
          </p:cNvSpPr>
          <p:nvPr>
            <p:ph type="ftr" sz="quarter" idx="11"/>
          </p:nvPr>
        </p:nvSpPr>
        <p:spPr>
          <a:xfrm>
            <a:off x="8458566" y="6575486"/>
            <a:ext cx="504056" cy="293117"/>
          </a:xfrm>
        </p:spPr>
        <p:txBody>
          <a:bodyPr/>
          <a:lstStyle/>
          <a:p>
            <a:fld id="{A4FC8068-A857-4CF0-ACD3-C2E355E9E768}" type="slidenum">
              <a:rPr lang="de-DE" smtClean="0"/>
              <a:pPr/>
              <a:t>1</a:t>
            </a:fld>
            <a:endParaRPr lang="de-DE" dirty="0"/>
          </a:p>
        </p:txBody>
      </p:sp>
    </p:spTree>
    <p:extLst>
      <p:ext uri="{BB962C8B-B14F-4D97-AF65-F5344CB8AC3E}">
        <p14:creationId xmlns:p14="http://schemas.microsoft.com/office/powerpoint/2010/main" val="303760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a:t>US &amp; EU VC </a:t>
            </a:r>
            <a:r>
              <a:rPr lang="de-DE" dirty="0" err="1"/>
              <a:t>markets</a:t>
            </a:r>
            <a:endParaRPr lang="de-DE" dirty="0"/>
          </a:p>
        </p:txBody>
      </p:sp>
      <p:sp>
        <p:nvSpPr>
          <p:cNvPr id="4" name="Datumsplatzhalter 3"/>
          <p:cNvSpPr>
            <a:spLocks noGrp="1"/>
          </p:cNvSpPr>
          <p:nvPr>
            <p:ph type="dt" sz="half" idx="10"/>
          </p:nvPr>
        </p:nvSpPr>
        <p:spPr/>
        <p:txBody>
          <a:bodyPr/>
          <a:lstStyle/>
          <a:p>
            <a:pPr algn="l"/>
            <a:fld id="{E5B9E4EF-D2EE-48C4-A731-DD1258A33DA7}" type="datetime3">
              <a:rPr lang="en-US" smtClean="0"/>
              <a:pPr algn="l"/>
              <a:t>3 June 2025</a:t>
            </a:fld>
            <a:endParaRPr lang="de-DE" dirty="0"/>
          </a:p>
        </p:txBody>
      </p:sp>
      <p:sp>
        <p:nvSpPr>
          <p:cNvPr id="5" name="Fußzeilenplatzhalter 4"/>
          <p:cNvSpPr>
            <a:spLocks noGrp="1"/>
          </p:cNvSpPr>
          <p:nvPr>
            <p:ph type="ftr" sz="quarter" idx="11"/>
          </p:nvPr>
        </p:nvSpPr>
        <p:spPr/>
        <p:txBody>
          <a:bodyPr/>
          <a:lstStyle/>
          <a:p>
            <a:fld id="{A4FC8068-A857-4CF0-ACD3-C2E355E9E768}" type="slidenum">
              <a:rPr lang="de-DE" smtClean="0"/>
              <a:pPr/>
              <a:t>2</a:t>
            </a:fld>
            <a:endParaRPr lang="de-DE" dirty="0"/>
          </a:p>
        </p:txBody>
      </p:sp>
      <p:pic>
        <p:nvPicPr>
          <p:cNvPr id="9" name="Grafik 5" descr="0">
            <a:extLst>
              <a:ext uri="{FF2B5EF4-FFF2-40B4-BE49-F238E27FC236}">
                <a16:creationId xmlns:a16="http://schemas.microsoft.com/office/drawing/2014/main" id="{33FBB3E2-48E5-7DA9-48D9-3D68693863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32856"/>
            <a:ext cx="4499992" cy="3006460"/>
          </a:xfrm>
          <a:prstGeom prst="rect">
            <a:avLst/>
          </a:prstGeom>
          <a:noFill/>
          <a:ln>
            <a:noFill/>
          </a:ln>
        </p:spPr>
      </p:pic>
      <p:pic>
        <p:nvPicPr>
          <p:cNvPr id="10" name="Grafik 4" descr="1">
            <a:extLst>
              <a:ext uri="{FF2B5EF4-FFF2-40B4-BE49-F238E27FC236}">
                <a16:creationId xmlns:a16="http://schemas.microsoft.com/office/drawing/2014/main" id="{83B6DEA5-5D2B-E1F1-CC61-5DBC77812D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82570" y="2130988"/>
            <a:ext cx="4502955" cy="3008440"/>
          </a:xfrm>
          <a:prstGeom prst="rect">
            <a:avLst/>
          </a:prstGeom>
          <a:noFill/>
          <a:ln>
            <a:noFill/>
          </a:ln>
        </p:spPr>
      </p:pic>
      <p:sp>
        <p:nvSpPr>
          <p:cNvPr id="14" name="TextBox 13">
            <a:extLst>
              <a:ext uri="{FF2B5EF4-FFF2-40B4-BE49-F238E27FC236}">
                <a16:creationId xmlns:a16="http://schemas.microsoft.com/office/drawing/2014/main" id="{5043C670-1822-E617-EF1E-304FDAC8360A}"/>
              </a:ext>
            </a:extLst>
          </p:cNvPr>
          <p:cNvSpPr txBox="1"/>
          <p:nvPr/>
        </p:nvSpPr>
        <p:spPr>
          <a:xfrm>
            <a:off x="611562" y="5026403"/>
            <a:ext cx="4032448" cy="769441"/>
          </a:xfrm>
          <a:prstGeom prst="rect">
            <a:avLst/>
          </a:prstGeom>
          <a:noFill/>
        </p:spPr>
        <p:txBody>
          <a:bodyPr wrap="square" rtlCol="0">
            <a:spAutoFit/>
          </a:bodyPr>
          <a:lstStyle/>
          <a:p>
            <a:pPr>
              <a:buNone/>
            </a:pPr>
            <a:r>
              <a:rPr lang="en-US" sz="1100" cap="small" dirty="0">
                <a:effectLst/>
                <a:ea typeface="Times New Roman" panose="02020603050405020304" pitchFamily="18" charset="0"/>
                <a:cs typeface="Times New Roman" panose="02020603050405020304" pitchFamily="18" charset="0"/>
              </a:rPr>
              <a:t>Figure 1.</a:t>
            </a:r>
            <a:r>
              <a:rPr lang="en-US" sz="1100" dirty="0">
                <a:effectLst/>
                <a:ea typeface="Times New Roman" panose="02020603050405020304" pitchFamily="18" charset="0"/>
                <a:cs typeface="Times New Roman" panose="02020603050405020304" pitchFamily="18" charset="0"/>
              </a:rPr>
              <a:t> VC investments (seed up to L-Series) in the U.S., E.U., Germany, and Italy over the period 2002-2023 (in USD million). </a:t>
            </a:r>
            <a:endParaRPr lang="en-DE" sz="1100" dirty="0">
              <a:effectLst/>
              <a:ea typeface="Times New Roman" panose="02020603050405020304" pitchFamily="18" charset="0"/>
            </a:endParaRPr>
          </a:p>
          <a:p>
            <a:pPr>
              <a:spcAft>
                <a:spcPts val="1800"/>
              </a:spcAft>
            </a:pPr>
            <a:r>
              <a:rPr lang="en-US" sz="1100" dirty="0">
                <a:effectLst/>
                <a:ea typeface="Times New Roman" panose="02020603050405020304" pitchFamily="18" charset="0"/>
                <a:cs typeface="Times New Roman" panose="02020603050405020304" pitchFamily="18" charset="0"/>
              </a:rPr>
              <a:t>Data source: </a:t>
            </a:r>
            <a:r>
              <a:rPr lang="en-US" sz="1100" i="1" dirty="0" err="1">
                <a:effectLst/>
                <a:ea typeface="Times New Roman" panose="02020603050405020304" pitchFamily="18" charset="0"/>
                <a:cs typeface="Times New Roman" panose="02020603050405020304" pitchFamily="18" charset="0"/>
              </a:rPr>
              <a:t>Preqin</a:t>
            </a:r>
            <a:r>
              <a:rPr lang="en-US" sz="1100" dirty="0">
                <a:effectLst/>
                <a:ea typeface="Times New Roman" panose="02020603050405020304" pitchFamily="18" charset="0"/>
                <a:cs typeface="Times New Roman" panose="02020603050405020304" pitchFamily="18" charset="0"/>
              </a:rPr>
              <a:t>, 2024.</a:t>
            </a:r>
            <a:endParaRPr lang="en-DE" sz="1100" dirty="0"/>
          </a:p>
        </p:txBody>
      </p:sp>
      <p:sp>
        <p:nvSpPr>
          <p:cNvPr id="15" name="TextBox 14">
            <a:extLst>
              <a:ext uri="{FF2B5EF4-FFF2-40B4-BE49-F238E27FC236}">
                <a16:creationId xmlns:a16="http://schemas.microsoft.com/office/drawing/2014/main" id="{CE65B2D9-5A9A-C26F-E368-8FF5B8C41FF7}"/>
              </a:ext>
            </a:extLst>
          </p:cNvPr>
          <p:cNvSpPr txBox="1"/>
          <p:nvPr/>
        </p:nvSpPr>
        <p:spPr>
          <a:xfrm>
            <a:off x="4764186" y="5026403"/>
            <a:ext cx="4338552" cy="769441"/>
          </a:xfrm>
          <a:prstGeom prst="rect">
            <a:avLst/>
          </a:prstGeom>
          <a:noFill/>
        </p:spPr>
        <p:txBody>
          <a:bodyPr wrap="square" rtlCol="0">
            <a:spAutoFit/>
          </a:bodyPr>
          <a:lstStyle/>
          <a:p>
            <a:pPr>
              <a:buNone/>
            </a:pPr>
            <a:r>
              <a:rPr lang="en-US" sz="1100" cap="small" dirty="0">
                <a:effectLst/>
                <a:ea typeface="Times New Roman" panose="02020603050405020304" pitchFamily="18" charset="0"/>
                <a:cs typeface="Times New Roman" panose="02020603050405020304" pitchFamily="18" charset="0"/>
              </a:rPr>
              <a:t>Figure 2</a:t>
            </a:r>
            <a:r>
              <a:rPr lang="en-US" sz="1100" dirty="0">
                <a:effectLst/>
                <a:ea typeface="Times New Roman" panose="02020603050405020304" pitchFamily="18" charset="0"/>
                <a:cs typeface="Times New Roman" panose="02020603050405020304" pitchFamily="18" charset="0"/>
              </a:rPr>
              <a:t>. VC investments (seed up to L-Series) in the U.S., E.U., Germany, and Italy over the period 2002-2023 scaled to GDP (in USD million). </a:t>
            </a:r>
            <a:endParaRPr lang="en-DE" sz="1100" dirty="0">
              <a:effectLst/>
              <a:ea typeface="Times New Roman" panose="02020603050405020304" pitchFamily="18" charset="0"/>
            </a:endParaRPr>
          </a:p>
          <a:p>
            <a:r>
              <a:rPr lang="en-US" sz="1100" dirty="0">
                <a:effectLst/>
                <a:ea typeface="Times New Roman" panose="02020603050405020304" pitchFamily="18" charset="0"/>
                <a:cs typeface="Times New Roman" panose="02020603050405020304" pitchFamily="18" charset="0"/>
              </a:rPr>
              <a:t>Data sources: </a:t>
            </a:r>
            <a:r>
              <a:rPr lang="en-US" sz="1100" i="1" dirty="0" err="1">
                <a:effectLst/>
                <a:ea typeface="Times New Roman" panose="02020603050405020304" pitchFamily="18" charset="0"/>
                <a:cs typeface="Times New Roman" panose="02020603050405020304" pitchFamily="18" charset="0"/>
              </a:rPr>
              <a:t>Preqin</a:t>
            </a:r>
            <a:r>
              <a:rPr lang="en-US" sz="1100" dirty="0">
                <a:effectLst/>
                <a:ea typeface="Times New Roman" panose="02020603050405020304" pitchFamily="18" charset="0"/>
                <a:cs typeface="Times New Roman" panose="02020603050405020304" pitchFamily="18" charset="0"/>
              </a:rPr>
              <a:t>, 2024</a:t>
            </a:r>
            <a:r>
              <a:rPr lang="en-US" sz="1100" i="1" dirty="0">
                <a:effectLst/>
                <a:ea typeface="Times New Roman" panose="02020603050405020304" pitchFamily="18" charset="0"/>
                <a:cs typeface="Times New Roman" panose="02020603050405020304" pitchFamily="18" charset="0"/>
              </a:rPr>
              <a:t>; World Bank</a:t>
            </a:r>
            <a:r>
              <a:rPr lang="en-US" sz="1100" dirty="0">
                <a:effectLst/>
                <a:ea typeface="Times New Roman" panose="02020603050405020304" pitchFamily="18" charset="0"/>
                <a:cs typeface="Times New Roman" panose="02020603050405020304" pitchFamily="18" charset="0"/>
              </a:rPr>
              <a:t>, 2024.</a:t>
            </a:r>
            <a:endParaRPr lang="en-DE" sz="1100" dirty="0">
              <a:effectLst/>
              <a:ea typeface="Times New Roman" panose="02020603050405020304" pitchFamily="18" charset="0"/>
            </a:endParaRPr>
          </a:p>
        </p:txBody>
      </p:sp>
    </p:spTree>
    <p:extLst>
      <p:ext uri="{BB962C8B-B14F-4D97-AF65-F5344CB8AC3E}">
        <p14:creationId xmlns:p14="http://schemas.microsoft.com/office/powerpoint/2010/main" val="46631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D6FB8-F5E9-C331-B548-0008E9F6E7E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36722AF-3AD5-119A-0C21-99B7DA6277DE}"/>
              </a:ext>
            </a:extLst>
          </p:cNvPr>
          <p:cNvSpPr>
            <a:spLocks noGrp="1"/>
          </p:cNvSpPr>
          <p:nvPr>
            <p:ph type="ctrTitle"/>
          </p:nvPr>
        </p:nvSpPr>
        <p:spPr/>
        <p:txBody>
          <a:bodyPr>
            <a:normAutofit fontScale="90000"/>
          </a:bodyPr>
          <a:lstStyle/>
          <a:p>
            <a:r>
              <a:rPr lang="de-DE" dirty="0"/>
              <a:t>US &amp; EU VC </a:t>
            </a:r>
            <a:r>
              <a:rPr lang="de-DE" dirty="0" err="1"/>
              <a:t>deals</a:t>
            </a:r>
            <a:endParaRPr lang="de-DE" dirty="0"/>
          </a:p>
        </p:txBody>
      </p:sp>
      <p:sp>
        <p:nvSpPr>
          <p:cNvPr id="4" name="Datumsplatzhalter 3">
            <a:extLst>
              <a:ext uri="{FF2B5EF4-FFF2-40B4-BE49-F238E27FC236}">
                <a16:creationId xmlns:a16="http://schemas.microsoft.com/office/drawing/2014/main" id="{560A0F2A-5DE6-3D2B-288F-EBA531F61340}"/>
              </a:ext>
            </a:extLst>
          </p:cNvPr>
          <p:cNvSpPr>
            <a:spLocks noGrp="1"/>
          </p:cNvSpPr>
          <p:nvPr>
            <p:ph type="dt" sz="half" idx="10"/>
          </p:nvPr>
        </p:nvSpPr>
        <p:spPr/>
        <p:txBody>
          <a:bodyPr/>
          <a:lstStyle/>
          <a:p>
            <a:pPr algn="l"/>
            <a:fld id="{E5B9E4EF-D2EE-48C4-A731-DD1258A33DA7}" type="datetime3">
              <a:rPr lang="en-US" smtClean="0"/>
              <a:pPr algn="l"/>
              <a:t>3 June 2025</a:t>
            </a:fld>
            <a:endParaRPr lang="de-DE" dirty="0"/>
          </a:p>
        </p:txBody>
      </p:sp>
      <p:sp>
        <p:nvSpPr>
          <p:cNvPr id="5" name="Fußzeilenplatzhalter 4">
            <a:extLst>
              <a:ext uri="{FF2B5EF4-FFF2-40B4-BE49-F238E27FC236}">
                <a16:creationId xmlns:a16="http://schemas.microsoft.com/office/drawing/2014/main" id="{C2BEEDEA-24F0-FA2B-45FA-BA5B6362CEA2}"/>
              </a:ext>
            </a:extLst>
          </p:cNvPr>
          <p:cNvSpPr>
            <a:spLocks noGrp="1"/>
          </p:cNvSpPr>
          <p:nvPr>
            <p:ph type="ftr" sz="quarter" idx="11"/>
          </p:nvPr>
        </p:nvSpPr>
        <p:spPr/>
        <p:txBody>
          <a:bodyPr/>
          <a:lstStyle/>
          <a:p>
            <a:fld id="{A4FC8068-A857-4CF0-ACD3-C2E355E9E768}" type="slidenum">
              <a:rPr lang="de-DE" smtClean="0"/>
              <a:pPr/>
              <a:t>3</a:t>
            </a:fld>
            <a:endParaRPr lang="de-DE" dirty="0"/>
          </a:p>
        </p:txBody>
      </p:sp>
      <p:pic>
        <p:nvPicPr>
          <p:cNvPr id="13" name="Grafik 3" descr="5">
            <a:extLst>
              <a:ext uri="{FF2B5EF4-FFF2-40B4-BE49-F238E27FC236}">
                <a16:creationId xmlns:a16="http://schemas.microsoft.com/office/drawing/2014/main" id="{DA55F8DD-795B-C81F-5AD8-27CAEEFCBF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2132856"/>
            <a:ext cx="4246049" cy="2836800"/>
          </a:xfrm>
          <a:prstGeom prst="rect">
            <a:avLst/>
          </a:prstGeom>
          <a:noFill/>
          <a:ln>
            <a:noFill/>
          </a:ln>
        </p:spPr>
      </p:pic>
      <p:sp>
        <p:nvSpPr>
          <p:cNvPr id="3" name="TextBox 2">
            <a:extLst>
              <a:ext uri="{FF2B5EF4-FFF2-40B4-BE49-F238E27FC236}">
                <a16:creationId xmlns:a16="http://schemas.microsoft.com/office/drawing/2014/main" id="{1933CDDC-AE20-B716-5BE6-17DCD301E356}"/>
              </a:ext>
            </a:extLst>
          </p:cNvPr>
          <p:cNvSpPr txBox="1"/>
          <p:nvPr/>
        </p:nvSpPr>
        <p:spPr>
          <a:xfrm>
            <a:off x="2402724" y="4969656"/>
            <a:ext cx="4338552" cy="769441"/>
          </a:xfrm>
          <a:prstGeom prst="rect">
            <a:avLst/>
          </a:prstGeom>
          <a:noFill/>
        </p:spPr>
        <p:txBody>
          <a:bodyPr wrap="square" rtlCol="0">
            <a:spAutoFit/>
          </a:bodyPr>
          <a:lstStyle/>
          <a:p>
            <a:pPr>
              <a:buNone/>
            </a:pPr>
            <a:r>
              <a:rPr lang="en-US" sz="1100" cap="small" dirty="0">
                <a:effectLst/>
                <a:ea typeface="Times New Roman" panose="02020603050405020304" pitchFamily="18" charset="0"/>
                <a:cs typeface="Times New Roman" panose="02020603050405020304" pitchFamily="18" charset="0"/>
              </a:rPr>
              <a:t>Figure 3</a:t>
            </a:r>
            <a:r>
              <a:rPr lang="en-US" sz="1100" dirty="0">
                <a:effectLst/>
                <a:ea typeface="Times New Roman" panose="02020603050405020304" pitchFamily="18" charset="0"/>
                <a:cs typeface="Times New Roman" panose="02020603050405020304" pitchFamily="18" charset="0"/>
              </a:rPr>
              <a:t>. Median size of VC deals (seed up to L-Series) in the U.S., E.U., Germany, and Italy, over the period 2002-2023 (in USD million). </a:t>
            </a:r>
            <a:endParaRPr lang="en-DE" sz="1100" dirty="0">
              <a:effectLst/>
              <a:ea typeface="Times New Roman" panose="02020603050405020304" pitchFamily="18" charset="0"/>
            </a:endParaRPr>
          </a:p>
          <a:p>
            <a:pPr>
              <a:buNone/>
            </a:pPr>
            <a:r>
              <a:rPr lang="de-DE" sz="1100" dirty="0">
                <a:effectLst/>
                <a:ea typeface="Times New Roman" panose="02020603050405020304" pitchFamily="18" charset="0"/>
                <a:cs typeface="Times New Roman" panose="02020603050405020304" pitchFamily="18" charset="0"/>
              </a:rPr>
              <a:t>Data source: </a:t>
            </a:r>
            <a:r>
              <a:rPr lang="de-DE" sz="1100" i="1" dirty="0" err="1">
                <a:effectLst/>
                <a:ea typeface="Times New Roman" panose="02020603050405020304" pitchFamily="18" charset="0"/>
                <a:cs typeface="Times New Roman" panose="02020603050405020304" pitchFamily="18" charset="0"/>
              </a:rPr>
              <a:t>Preqin</a:t>
            </a:r>
            <a:r>
              <a:rPr lang="de-DE" sz="1100" dirty="0">
                <a:effectLst/>
                <a:ea typeface="Times New Roman" panose="02020603050405020304" pitchFamily="18" charset="0"/>
                <a:cs typeface="Times New Roman" panose="02020603050405020304" pitchFamily="18" charset="0"/>
              </a:rPr>
              <a:t>, 2024</a:t>
            </a:r>
            <a:endParaRPr lang="en-DE" sz="1100" dirty="0">
              <a:effectLst/>
              <a:ea typeface="Times New Roman" panose="02020603050405020304" pitchFamily="18" charset="0"/>
            </a:endParaRPr>
          </a:p>
        </p:txBody>
      </p:sp>
    </p:spTree>
    <p:extLst>
      <p:ext uri="{BB962C8B-B14F-4D97-AF65-F5344CB8AC3E}">
        <p14:creationId xmlns:p14="http://schemas.microsoft.com/office/powerpoint/2010/main" val="277926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e-DE" dirty="0"/>
              <a:t>VC </a:t>
            </a:r>
            <a:r>
              <a:rPr lang="de-DE" dirty="0" err="1"/>
              <a:t>and</a:t>
            </a:r>
            <a:r>
              <a:rPr lang="de-DE" dirty="0"/>
              <a:t> </a:t>
            </a:r>
            <a:r>
              <a:rPr lang="de-DE" dirty="0" err="1"/>
              <a:t>institutions</a:t>
            </a:r>
            <a:r>
              <a:rPr lang="de-DE" dirty="0"/>
              <a:t>: </a:t>
            </a:r>
            <a:r>
              <a:rPr lang="de-DE" dirty="0" err="1"/>
              <a:t>the</a:t>
            </a:r>
            <a:r>
              <a:rPr lang="de-DE" dirty="0"/>
              <a:t> </a:t>
            </a:r>
            <a:r>
              <a:rPr lang="de-DE" dirty="0" err="1"/>
              <a:t>irrelevance</a:t>
            </a:r>
            <a:r>
              <a:rPr lang="de-DE" dirty="0"/>
              <a:t> </a:t>
            </a:r>
            <a:r>
              <a:rPr lang="de-DE" dirty="0" err="1"/>
              <a:t>view</a:t>
            </a:r>
            <a:endParaRPr lang="it-IT" dirty="0"/>
          </a:p>
        </p:txBody>
      </p:sp>
      <p:sp>
        <p:nvSpPr>
          <p:cNvPr id="3" name="Untertitel 2"/>
          <p:cNvSpPr>
            <a:spLocks noGrp="1"/>
          </p:cNvSpPr>
          <p:nvPr>
            <p:ph type="subTitle" idx="1"/>
          </p:nvPr>
        </p:nvSpPr>
        <p:spPr/>
        <p:txBody>
          <a:bodyPr/>
          <a:lstStyle/>
          <a:p>
            <a:pPr marL="342900" indent="-342900">
              <a:spcAft>
                <a:spcPts val="1800"/>
              </a:spcAft>
              <a:buFont typeface="Arial" panose="020B0604020202020204" pitchFamily="34" charset="0"/>
              <a:buChar char="•"/>
            </a:pPr>
            <a:r>
              <a:rPr lang="en-US" dirty="0"/>
              <a:t>Vast literature on interrelation of institutional environment and VC markets, including influence of corporate law, e.g.,</a:t>
            </a:r>
            <a:r>
              <a:rPr lang="en-US" sz="2000" dirty="0"/>
              <a:t> Allen and Song (2003), Lerner and </a:t>
            </a:r>
            <a:r>
              <a:rPr lang="en-US" sz="2000" dirty="0" err="1"/>
              <a:t>Schoar</a:t>
            </a:r>
            <a:r>
              <a:rPr lang="en-US" sz="2000" dirty="0"/>
              <a:t> (2005)</a:t>
            </a:r>
            <a:endParaRPr lang="en-US" dirty="0"/>
          </a:p>
          <a:p>
            <a:pPr marL="342900" indent="-342900">
              <a:spcAft>
                <a:spcPts val="1800"/>
              </a:spcAft>
              <a:buFont typeface="Arial" panose="020B0604020202020204" pitchFamily="34" charset="0"/>
              <a:buChar char="•"/>
            </a:pPr>
            <a:r>
              <a:rPr lang="en-US" dirty="0"/>
              <a:t>Kaplan et al. (2007) </a:t>
            </a:r>
          </a:p>
          <a:p>
            <a:pPr marL="800100" lvl="1" indent="-342900">
              <a:buFont typeface="Symbol" panose="05050102010706020507" pitchFamily="18" charset="2"/>
              <a:buChar char="-"/>
            </a:pPr>
            <a:r>
              <a:rPr lang="en-US" sz="1600" dirty="0"/>
              <a:t>“…analyze how the contracts allocate cash flow, board, liquidation, and other control rights.</a:t>
            </a:r>
          </a:p>
          <a:p>
            <a:pPr marL="800100" lvl="1" indent="-342900">
              <a:buFont typeface="Symbol" panose="05050102010706020507" pitchFamily="18" charset="2"/>
              <a:buChar char="-"/>
            </a:pPr>
            <a:r>
              <a:rPr lang="en-US" sz="1600" dirty="0"/>
              <a:t>and find “</a:t>
            </a:r>
            <a:r>
              <a:rPr lang="en-US" sz="1600" dirty="0">
                <a:latin typeface="Calibri" panose="020F0502020204030204" pitchFamily="34" charset="0"/>
                <a:cs typeface="Calibri" panose="020F0502020204030204" pitchFamily="34" charset="0"/>
              </a:rPr>
              <a:t>[i]</a:t>
            </a:r>
            <a:r>
              <a:rPr lang="en-US" sz="1600" dirty="0"/>
              <a:t>n univariate analyses, contracts differ across legal regimes. US style contracts are more typical in common law countries. However, there appear to be few institutional impediments to implementing US style terms. More experienced VCs are able to implement US style contracts regardless of legal regime.” </a:t>
            </a:r>
          </a:p>
          <a:p>
            <a:pPr marL="342900" indent="-342900">
              <a:spcBef>
                <a:spcPts val="1800"/>
              </a:spcBef>
              <a:buFont typeface="Arial" panose="020B0604020202020204" pitchFamily="34" charset="0"/>
              <a:buChar char="•"/>
            </a:pPr>
            <a:r>
              <a:rPr lang="en-US" dirty="0"/>
              <a:t>Private ordering solutions prevail in a </a:t>
            </a:r>
            <a:r>
              <a:rPr lang="en-US" dirty="0" err="1"/>
              <a:t>Coasean</a:t>
            </a:r>
            <a:r>
              <a:rPr lang="en-US" dirty="0"/>
              <a:t> bargain</a:t>
            </a:r>
            <a:r>
              <a:rPr lang="it-IT" dirty="0"/>
              <a:t> (</a:t>
            </a:r>
            <a:r>
              <a:rPr lang="it-IT" i="1" dirty="0"/>
              <a:t>default</a:t>
            </a:r>
            <a:r>
              <a:rPr lang="it-IT" dirty="0"/>
              <a:t> corporate </a:t>
            </a:r>
            <a:r>
              <a:rPr lang="en-US" noProof="0" dirty="0"/>
              <a:t>contract) </a:t>
            </a:r>
            <a:endParaRPr lang="it-IT" dirty="0"/>
          </a:p>
          <a:p>
            <a:endParaRPr lang="de-DE" dirty="0"/>
          </a:p>
        </p:txBody>
      </p:sp>
      <p:sp>
        <p:nvSpPr>
          <p:cNvPr id="4" name="Title 1"/>
          <p:cNvSpPr txBox="1">
            <a:spLocks/>
          </p:cNvSpPr>
          <p:nvPr/>
        </p:nvSpPr>
        <p:spPr>
          <a:xfrm>
            <a:off x="4703554" y="1314450"/>
            <a:ext cx="1785667" cy="101727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it-IT" sz="3300" dirty="0"/>
          </a:p>
        </p:txBody>
      </p:sp>
      <p:sp>
        <p:nvSpPr>
          <p:cNvPr id="8" name="Title 1"/>
          <p:cNvSpPr txBox="1">
            <a:spLocks/>
          </p:cNvSpPr>
          <p:nvPr/>
        </p:nvSpPr>
        <p:spPr>
          <a:xfrm>
            <a:off x="857251" y="2415827"/>
            <a:ext cx="7954632" cy="324202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it-IT" sz="2100" dirty="0">
              <a:solidFill>
                <a:schemeClr val="accent2"/>
              </a:solidFill>
            </a:endParaRPr>
          </a:p>
        </p:txBody>
      </p:sp>
      <p:sp>
        <p:nvSpPr>
          <p:cNvPr id="9" name="Datumsplatzhalter 3"/>
          <p:cNvSpPr>
            <a:spLocks noGrp="1"/>
          </p:cNvSpPr>
          <p:nvPr>
            <p:ph type="dt" sz="half" idx="10"/>
          </p:nvPr>
        </p:nvSpPr>
        <p:spPr>
          <a:xfrm>
            <a:off x="395536" y="6575486"/>
            <a:ext cx="1440160" cy="215681"/>
          </a:xfrm>
        </p:spPr>
        <p:txBody>
          <a:bodyPr/>
          <a:lstStyle/>
          <a:p>
            <a:pPr algn="l"/>
            <a:fld id="{E5B9E4EF-D2EE-48C4-A731-DD1258A33DA7}" type="datetime3">
              <a:rPr lang="en-US" smtClean="0"/>
              <a:pPr algn="l"/>
              <a:t>3 June 2025</a:t>
            </a:fld>
            <a:endParaRPr lang="de-DE" dirty="0"/>
          </a:p>
        </p:txBody>
      </p:sp>
      <p:sp>
        <p:nvSpPr>
          <p:cNvPr id="5" name="Fußzeilenplatzhalter 4">
            <a:extLst>
              <a:ext uri="{FF2B5EF4-FFF2-40B4-BE49-F238E27FC236}">
                <a16:creationId xmlns:a16="http://schemas.microsoft.com/office/drawing/2014/main" id="{CEB7D834-A93A-9AEB-FC10-C7CD9EBAEF7C}"/>
              </a:ext>
            </a:extLst>
          </p:cNvPr>
          <p:cNvSpPr>
            <a:spLocks noGrp="1"/>
          </p:cNvSpPr>
          <p:nvPr>
            <p:ph type="ftr" sz="quarter" idx="11"/>
          </p:nvPr>
        </p:nvSpPr>
        <p:spPr>
          <a:xfrm>
            <a:off x="8458566" y="6575486"/>
            <a:ext cx="504056" cy="293117"/>
          </a:xfrm>
        </p:spPr>
        <p:txBody>
          <a:bodyPr/>
          <a:lstStyle/>
          <a:p>
            <a:fld id="{A4FC8068-A857-4CF0-ACD3-C2E355E9E768}" type="slidenum">
              <a:rPr lang="de-DE" smtClean="0"/>
              <a:pPr/>
              <a:t>4</a:t>
            </a:fld>
            <a:endParaRPr lang="de-DE" dirty="0"/>
          </a:p>
        </p:txBody>
      </p:sp>
    </p:spTree>
    <p:extLst>
      <p:ext uri="{BB962C8B-B14F-4D97-AF65-F5344CB8AC3E}">
        <p14:creationId xmlns:p14="http://schemas.microsoft.com/office/powerpoint/2010/main" val="1133383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VC and corporate law: a more granular view on efficient contracting</a:t>
            </a:r>
          </a:p>
        </p:txBody>
      </p:sp>
      <p:sp>
        <p:nvSpPr>
          <p:cNvPr id="3" name="Content Placeholder 2"/>
          <p:cNvSpPr>
            <a:spLocks noGrp="1"/>
          </p:cNvSpPr>
          <p:nvPr>
            <p:ph type="subTitle" idx="1"/>
          </p:nvPr>
        </p:nvSpPr>
        <p:spPr/>
        <p:txBody>
          <a:bodyPr>
            <a:noAutofit/>
          </a:bodyPr>
          <a:lstStyle/>
          <a:p>
            <a:pPr marL="377190" indent="-342900">
              <a:spcAft>
                <a:spcPts val="1800"/>
              </a:spcAft>
              <a:buFont typeface="Arial" panose="020B0604020202020204" pitchFamily="34" charset="0"/>
              <a:buChar char="•"/>
            </a:pPr>
            <a:r>
              <a:rPr lang="en-US" sz="1950" dirty="0">
                <a:latin typeface="+mj-lt"/>
                <a:ea typeface="+mj-ea"/>
                <a:cs typeface="+mj-cs"/>
              </a:rPr>
              <a:t>Focus of standard L&amp;F literature on general corporate law quality – as reflected in indices (!) – may not capture the pivotal variable in our context</a:t>
            </a:r>
          </a:p>
          <a:p>
            <a:pPr marL="377190" indent="-342900">
              <a:spcAft>
                <a:spcPts val="1800"/>
              </a:spcAft>
              <a:buFont typeface="Arial" panose="020B0604020202020204" pitchFamily="34" charset="0"/>
              <a:buChar char="•"/>
            </a:pPr>
            <a:r>
              <a:rPr lang="en-US" sz="1950" dirty="0">
                <a:latin typeface="+mj-lt"/>
                <a:ea typeface="+mj-ea"/>
                <a:cs typeface="+mj-cs"/>
              </a:rPr>
              <a:t>Corporate law matters as background against which VCs and entrepreneurs structure their relationship</a:t>
            </a:r>
          </a:p>
          <a:p>
            <a:pPr marL="377190" indent="-342900">
              <a:spcAft>
                <a:spcPts val="1800"/>
              </a:spcAft>
              <a:buFont typeface="Arial" panose="020B0604020202020204" pitchFamily="34" charset="0"/>
              <a:buChar char="•"/>
            </a:pPr>
            <a:r>
              <a:rPr lang="en-US" sz="1950" dirty="0">
                <a:latin typeface="+mj-lt"/>
                <a:ea typeface="+mj-ea"/>
                <a:cs typeface="+mj-cs"/>
              </a:rPr>
              <a:t>Relative flexibility or rigidity of corporate law affects contract design and enforcement with efficiency implications</a:t>
            </a:r>
            <a:endParaRPr lang="en-US" dirty="0">
              <a:latin typeface="+mj-lt"/>
              <a:ea typeface="+mj-ea"/>
              <a:cs typeface="+mj-cs"/>
            </a:endParaRPr>
          </a:p>
          <a:p>
            <a:pPr marL="834390" lvl="1" indent="-342900">
              <a:spcBef>
                <a:spcPts val="0"/>
              </a:spcBef>
              <a:spcAft>
                <a:spcPts val="1800"/>
              </a:spcAft>
              <a:buFont typeface="Symbol" panose="05050102010706020507" pitchFamily="18" charset="2"/>
              <a:buChar char="-"/>
            </a:pPr>
            <a:r>
              <a:rPr lang="en-US" dirty="0">
                <a:latin typeface="+mj-lt"/>
                <a:ea typeface="+mj-ea"/>
                <a:cs typeface="+mj-cs"/>
              </a:rPr>
              <a:t>(re-)design of corporate contract causes “shapeshift” of the firm to achieve highest value structure for contracting parties</a:t>
            </a:r>
          </a:p>
          <a:p>
            <a:pPr marL="834390" lvl="1" indent="-342900">
              <a:spcBef>
                <a:spcPts val="0"/>
              </a:spcBef>
              <a:spcAft>
                <a:spcPts val="1800"/>
              </a:spcAft>
              <a:buFont typeface="Symbol" panose="05050102010706020507" pitchFamily="18" charset="2"/>
              <a:buChar char="-"/>
            </a:pPr>
            <a:r>
              <a:rPr lang="en-US" dirty="0">
                <a:latin typeface="+mj-lt"/>
                <a:ea typeface="+mj-ea"/>
                <a:cs typeface="+mj-cs"/>
              </a:rPr>
              <a:t>Corporate law impediments increase transaction costs, reduce contract value and precipitate higher cost of capital</a:t>
            </a:r>
            <a:endParaRPr lang="it-IT" sz="1950" dirty="0">
              <a:latin typeface="+mj-lt"/>
              <a:ea typeface="+mj-ea"/>
              <a:cs typeface="+mj-cs"/>
            </a:endParaRPr>
          </a:p>
        </p:txBody>
      </p:sp>
      <p:sp>
        <p:nvSpPr>
          <p:cNvPr id="4" name="Title 1"/>
          <p:cNvSpPr txBox="1">
            <a:spLocks/>
          </p:cNvSpPr>
          <p:nvPr/>
        </p:nvSpPr>
        <p:spPr>
          <a:xfrm>
            <a:off x="4703554" y="1314450"/>
            <a:ext cx="1785667" cy="101727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it-IT" sz="3300" dirty="0"/>
          </a:p>
        </p:txBody>
      </p:sp>
      <p:sp>
        <p:nvSpPr>
          <p:cNvPr id="8" name="Title 1"/>
          <p:cNvSpPr txBox="1">
            <a:spLocks/>
          </p:cNvSpPr>
          <p:nvPr/>
        </p:nvSpPr>
        <p:spPr>
          <a:xfrm>
            <a:off x="311630" y="2415827"/>
            <a:ext cx="8500253" cy="324202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it-IT" sz="3300" dirty="0">
              <a:solidFill>
                <a:schemeClr val="accent2"/>
              </a:solidFill>
            </a:endParaRPr>
          </a:p>
        </p:txBody>
      </p:sp>
      <p:sp>
        <p:nvSpPr>
          <p:cNvPr id="9" name="Datumsplatzhalter 3"/>
          <p:cNvSpPr>
            <a:spLocks noGrp="1"/>
          </p:cNvSpPr>
          <p:nvPr>
            <p:ph type="dt" sz="half" idx="10"/>
          </p:nvPr>
        </p:nvSpPr>
        <p:spPr>
          <a:xfrm>
            <a:off x="395536" y="6575486"/>
            <a:ext cx="1440160" cy="215681"/>
          </a:xfrm>
        </p:spPr>
        <p:txBody>
          <a:bodyPr/>
          <a:lstStyle/>
          <a:p>
            <a:pPr algn="l"/>
            <a:fld id="{E5B9E4EF-D2EE-48C4-A731-DD1258A33DA7}" type="datetime3">
              <a:rPr lang="en-US" smtClean="0"/>
              <a:pPr algn="l"/>
              <a:t>3 June 2025</a:t>
            </a:fld>
            <a:endParaRPr lang="de-DE" dirty="0"/>
          </a:p>
        </p:txBody>
      </p:sp>
      <p:sp>
        <p:nvSpPr>
          <p:cNvPr id="5" name="Fußzeilenplatzhalter 4">
            <a:extLst>
              <a:ext uri="{FF2B5EF4-FFF2-40B4-BE49-F238E27FC236}">
                <a16:creationId xmlns:a16="http://schemas.microsoft.com/office/drawing/2014/main" id="{E0BC15C9-464D-0E55-11D7-4A647CA4CB0D}"/>
              </a:ext>
            </a:extLst>
          </p:cNvPr>
          <p:cNvSpPr>
            <a:spLocks noGrp="1"/>
          </p:cNvSpPr>
          <p:nvPr>
            <p:ph type="ftr" sz="quarter" idx="11"/>
          </p:nvPr>
        </p:nvSpPr>
        <p:spPr>
          <a:xfrm>
            <a:off x="8458566" y="6575486"/>
            <a:ext cx="504056" cy="293117"/>
          </a:xfrm>
        </p:spPr>
        <p:txBody>
          <a:bodyPr/>
          <a:lstStyle/>
          <a:p>
            <a:fld id="{A4FC8068-A857-4CF0-ACD3-C2E355E9E768}" type="slidenum">
              <a:rPr lang="de-DE" smtClean="0"/>
              <a:pPr/>
              <a:t>5</a:t>
            </a:fld>
            <a:endParaRPr lang="de-DE" dirty="0"/>
          </a:p>
        </p:txBody>
      </p:sp>
    </p:spTree>
    <p:extLst>
      <p:ext uri="{BB962C8B-B14F-4D97-AF65-F5344CB8AC3E}">
        <p14:creationId xmlns:p14="http://schemas.microsoft.com/office/powerpoint/2010/main" val="1575971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noProof="0"/>
              <a:t>Corporate law as determinant of shapeshifting success</a:t>
            </a:r>
          </a:p>
        </p:txBody>
      </p:sp>
      <p:sp>
        <p:nvSpPr>
          <p:cNvPr id="3" name="Content Placeholder 2"/>
          <p:cNvSpPr>
            <a:spLocks noGrp="1"/>
          </p:cNvSpPr>
          <p:nvPr>
            <p:ph type="subTitle" idx="1"/>
          </p:nvPr>
        </p:nvSpPr>
        <p:spPr/>
        <p:txBody>
          <a:bodyPr>
            <a:noAutofit/>
          </a:bodyPr>
          <a:lstStyle/>
          <a:p>
            <a:pPr marL="377190" indent="-342900">
              <a:spcAft>
                <a:spcPts val="1800"/>
              </a:spcAft>
              <a:buFont typeface="Arial" panose="020B0604020202020204" pitchFamily="34" charset="0"/>
              <a:buChar char="•"/>
            </a:pPr>
            <a:r>
              <a:rPr lang="en-US" sz="1950" dirty="0"/>
              <a:t>private ordering exercise causes transaction costs</a:t>
            </a:r>
          </a:p>
          <a:p>
            <a:pPr marL="377190" indent="-342900">
              <a:spcAft>
                <a:spcPts val="1800"/>
              </a:spcAft>
              <a:buFont typeface="Arial" panose="020B0604020202020204" pitchFamily="34" charset="0"/>
              <a:buChar char="•"/>
            </a:pPr>
            <a:r>
              <a:rPr lang="en-US" sz="1950" dirty="0"/>
              <a:t>Corporate law’s properties (rigidity vs. flexibility) affect magnitude of these costs by</a:t>
            </a:r>
          </a:p>
          <a:p>
            <a:pPr marL="834390" lvl="1" indent="-342900">
              <a:buFont typeface="Symbol" panose="05050102010706020507" pitchFamily="18" charset="2"/>
              <a:buChar char="-"/>
            </a:pPr>
            <a:r>
              <a:rPr lang="en-US" sz="1750" dirty="0"/>
              <a:t>preventing the adoption of efficient solutions altogether</a:t>
            </a:r>
          </a:p>
          <a:p>
            <a:pPr marL="834390" lvl="1" indent="-342900">
              <a:spcAft>
                <a:spcPts val="1800"/>
              </a:spcAft>
              <a:buFont typeface="Symbol" panose="05050102010706020507" pitchFamily="18" charset="2"/>
              <a:buChar char="-"/>
            </a:pPr>
            <a:r>
              <a:rPr lang="en-US" sz="1750" dirty="0"/>
              <a:t>increasing the transaction costs associated with it, both </a:t>
            </a:r>
            <a:r>
              <a:rPr lang="en-US" sz="1750" i="1" dirty="0"/>
              <a:t>ex post </a:t>
            </a:r>
            <a:r>
              <a:rPr lang="en-US" sz="1750" dirty="0"/>
              <a:t>and </a:t>
            </a:r>
            <a:r>
              <a:rPr lang="en-US" sz="1750" i="1" dirty="0"/>
              <a:t>ex ante</a:t>
            </a:r>
          </a:p>
          <a:p>
            <a:pPr marL="377190" indent="-342900">
              <a:spcAft>
                <a:spcPts val="1800"/>
              </a:spcAft>
              <a:buFont typeface="Arial" panose="020B0604020202020204" pitchFamily="34" charset="0"/>
              <a:buChar char="•"/>
            </a:pPr>
            <a:r>
              <a:rPr lang="en-US" sz="1950" dirty="0"/>
              <a:t>At the margin, rigid corporate law can prevent deals and VC investments</a:t>
            </a:r>
          </a:p>
        </p:txBody>
      </p:sp>
      <p:sp>
        <p:nvSpPr>
          <p:cNvPr id="4" name="Title 1"/>
          <p:cNvSpPr txBox="1">
            <a:spLocks/>
          </p:cNvSpPr>
          <p:nvPr/>
        </p:nvSpPr>
        <p:spPr>
          <a:xfrm>
            <a:off x="4703554" y="1314450"/>
            <a:ext cx="1785667" cy="101727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it-IT" sz="3300" dirty="0"/>
          </a:p>
        </p:txBody>
      </p:sp>
      <p:sp>
        <p:nvSpPr>
          <p:cNvPr id="8" name="Title 1"/>
          <p:cNvSpPr txBox="1">
            <a:spLocks/>
          </p:cNvSpPr>
          <p:nvPr/>
        </p:nvSpPr>
        <p:spPr>
          <a:xfrm>
            <a:off x="311630" y="2415827"/>
            <a:ext cx="8500253" cy="324202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br>
              <a:rPr lang="it-IT" sz="3300" dirty="0">
                <a:solidFill>
                  <a:schemeClr val="accent2"/>
                </a:solidFill>
              </a:rPr>
            </a:br>
            <a:br>
              <a:rPr lang="it-IT" sz="3300" dirty="0">
                <a:solidFill>
                  <a:schemeClr val="accent2"/>
                </a:solidFill>
              </a:rPr>
            </a:br>
            <a:endParaRPr lang="it-IT" sz="3300" dirty="0">
              <a:solidFill>
                <a:schemeClr val="accent2"/>
              </a:solidFill>
            </a:endParaRPr>
          </a:p>
        </p:txBody>
      </p:sp>
      <p:sp>
        <p:nvSpPr>
          <p:cNvPr id="9" name="Datumsplatzhalter 3"/>
          <p:cNvSpPr>
            <a:spLocks noGrp="1"/>
          </p:cNvSpPr>
          <p:nvPr>
            <p:ph type="dt" sz="half" idx="10"/>
          </p:nvPr>
        </p:nvSpPr>
        <p:spPr>
          <a:xfrm>
            <a:off x="395536" y="6575486"/>
            <a:ext cx="1440160" cy="215681"/>
          </a:xfrm>
        </p:spPr>
        <p:txBody>
          <a:bodyPr/>
          <a:lstStyle/>
          <a:p>
            <a:pPr algn="l"/>
            <a:fld id="{E5B9E4EF-D2EE-48C4-A731-DD1258A33DA7}" type="datetime3">
              <a:rPr lang="en-US" smtClean="0"/>
              <a:pPr algn="l"/>
              <a:t>3 June 2025</a:t>
            </a:fld>
            <a:endParaRPr lang="de-DE" dirty="0"/>
          </a:p>
        </p:txBody>
      </p:sp>
      <p:sp>
        <p:nvSpPr>
          <p:cNvPr id="5" name="Fußzeilenplatzhalter 4">
            <a:extLst>
              <a:ext uri="{FF2B5EF4-FFF2-40B4-BE49-F238E27FC236}">
                <a16:creationId xmlns:a16="http://schemas.microsoft.com/office/drawing/2014/main" id="{B0B5D025-4E80-0411-66F0-D1E02CB00BC0}"/>
              </a:ext>
            </a:extLst>
          </p:cNvPr>
          <p:cNvSpPr>
            <a:spLocks noGrp="1"/>
          </p:cNvSpPr>
          <p:nvPr>
            <p:ph type="ftr" sz="quarter" idx="11"/>
          </p:nvPr>
        </p:nvSpPr>
        <p:spPr>
          <a:xfrm>
            <a:off x="8458566" y="6575486"/>
            <a:ext cx="504056" cy="293117"/>
          </a:xfrm>
        </p:spPr>
        <p:txBody>
          <a:bodyPr/>
          <a:lstStyle/>
          <a:p>
            <a:fld id="{A4FC8068-A857-4CF0-ACD3-C2E355E9E768}" type="slidenum">
              <a:rPr lang="de-DE" smtClean="0"/>
              <a:pPr/>
              <a:t>6</a:t>
            </a:fld>
            <a:endParaRPr lang="de-DE" dirty="0"/>
          </a:p>
        </p:txBody>
      </p:sp>
    </p:spTree>
    <p:extLst>
      <p:ext uri="{BB962C8B-B14F-4D97-AF65-F5344CB8AC3E}">
        <p14:creationId xmlns:p14="http://schemas.microsoft.com/office/powerpoint/2010/main" val="410692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VC contracting under US (DE) and GER/ITA corporate laws </a:t>
            </a:r>
          </a:p>
        </p:txBody>
      </p:sp>
      <p:sp>
        <p:nvSpPr>
          <p:cNvPr id="3" name="Content Placeholder 2"/>
          <p:cNvSpPr>
            <a:spLocks noGrp="1"/>
          </p:cNvSpPr>
          <p:nvPr>
            <p:ph type="subTitle" idx="1"/>
          </p:nvPr>
        </p:nvSpPr>
        <p:spPr/>
        <p:txBody>
          <a:bodyPr>
            <a:normAutofit fontScale="92500" lnSpcReduction="10000"/>
          </a:bodyPr>
          <a:lstStyle/>
          <a:p>
            <a:pPr marL="377190" indent="-342900">
              <a:spcAft>
                <a:spcPts val="1800"/>
              </a:spcAft>
              <a:buFont typeface="Arial" panose="020B0604020202020204" pitchFamily="34" charset="0"/>
              <a:buChar char="•"/>
            </a:pPr>
            <a:r>
              <a:rPr lang="en-US" dirty="0"/>
              <a:t>US corporate law hospitable towards private ordering </a:t>
            </a:r>
            <a:endParaRPr lang="en-US" sz="1950" dirty="0"/>
          </a:p>
          <a:p>
            <a:pPr marL="834390" lvl="1" indent="-342900">
              <a:buFont typeface="Symbol" panose="05050102010706020507" pitchFamily="18" charset="2"/>
              <a:buChar char="-"/>
            </a:pPr>
            <a:r>
              <a:rPr lang="en-US" dirty="0"/>
              <a:t>Flexible </a:t>
            </a:r>
            <a:r>
              <a:rPr lang="en-US" dirty="0">
                <a:latin typeface="Calibri" panose="020F0502020204030204" pitchFamily="34" charset="0"/>
                <a:cs typeface="Calibri" panose="020F0502020204030204" pitchFamily="34" charset="0"/>
              </a:rPr>
              <a:t>→</a:t>
            </a:r>
            <a:r>
              <a:rPr lang="en-US" dirty="0"/>
              <a:t> state contingent cash-flow and governance rights</a:t>
            </a:r>
          </a:p>
          <a:p>
            <a:pPr marL="834390" lvl="1" indent="-342900">
              <a:buFont typeface="Symbol" panose="05050102010706020507" pitchFamily="18" charset="2"/>
              <a:buChar char="-"/>
            </a:pPr>
            <a:r>
              <a:rPr lang="en-US" dirty="0"/>
              <a:t>largely standardized &amp; presumably enforceable contracts (thanks to NVCA)</a:t>
            </a:r>
          </a:p>
          <a:p>
            <a:pPr marL="834390" lvl="1" indent="-342900">
              <a:buFont typeface="Symbol" panose="05050102010706020507" pitchFamily="18" charset="2"/>
              <a:buChar char="-"/>
            </a:pPr>
            <a:r>
              <a:rPr lang="en-US" dirty="0"/>
              <a:t>deferential judicial enforcement </a:t>
            </a:r>
            <a:r>
              <a:rPr lang="en-US" dirty="0">
                <a:latin typeface="Calibri" panose="020F0502020204030204" pitchFamily="34" charset="0"/>
                <a:cs typeface="Calibri" panose="020F0502020204030204" pitchFamily="34" charset="0"/>
              </a:rPr>
              <a:t>→</a:t>
            </a:r>
            <a:r>
              <a:rPr lang="en-US" dirty="0"/>
              <a:t> policing opportunism</a:t>
            </a:r>
          </a:p>
          <a:p>
            <a:pPr marL="377190" indent="-342900">
              <a:spcBef>
                <a:spcPts val="1800"/>
              </a:spcBef>
              <a:spcAft>
                <a:spcPts val="1800"/>
              </a:spcAft>
              <a:buFont typeface="Arial" panose="020B0604020202020204" pitchFamily="34" charset="0"/>
              <a:buChar char="•"/>
            </a:pPr>
            <a:r>
              <a:rPr lang="en-US" dirty="0"/>
              <a:t>EU corporate laws “in action” significantly less open vis-à-vis efficient shapeshifting</a:t>
            </a:r>
            <a:endParaRPr lang="en-US" sz="1950" dirty="0"/>
          </a:p>
          <a:p>
            <a:pPr marL="834390" lvl="1" indent="-342900">
              <a:buFont typeface="Symbol" panose="05050102010706020507" pitchFamily="18" charset="2"/>
              <a:buChar char="-"/>
            </a:pPr>
            <a:r>
              <a:rPr lang="en-US" noProof="0" dirty="0"/>
              <a:t>Courts, legal scholars, and practitioners (e.g., notaries) focused on </a:t>
            </a:r>
            <a:r>
              <a:rPr lang="en-US" i="1" noProof="0" dirty="0"/>
              <a:t>ex post</a:t>
            </a:r>
            <a:r>
              <a:rPr lang="en-US" noProof="0" dirty="0"/>
              <a:t> fair outcomes</a:t>
            </a:r>
          </a:p>
          <a:p>
            <a:pPr marL="834390" lvl="1" indent="-342900">
              <a:buFont typeface="Symbol" panose="05050102010706020507" pitchFamily="18" charset="2"/>
              <a:buChar char="-"/>
            </a:pPr>
            <a:r>
              <a:rPr lang="en-US" noProof="0" dirty="0"/>
              <a:t>Non-VC specific </a:t>
            </a:r>
            <a:r>
              <a:rPr lang="en-US" dirty="0"/>
              <a:t>le</a:t>
            </a:r>
            <a:r>
              <a:rPr lang="en-US" noProof="0" dirty="0"/>
              <a:t>gal doctrine instrumentalized to intervene in contractual allocation of cash-flow and governance rights</a:t>
            </a:r>
          </a:p>
        </p:txBody>
      </p:sp>
      <p:sp>
        <p:nvSpPr>
          <p:cNvPr id="4" name="Title 1"/>
          <p:cNvSpPr txBox="1">
            <a:spLocks/>
          </p:cNvSpPr>
          <p:nvPr/>
        </p:nvSpPr>
        <p:spPr>
          <a:xfrm>
            <a:off x="4703554" y="1314450"/>
            <a:ext cx="1785667" cy="101727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it-IT" sz="3300" dirty="0"/>
          </a:p>
        </p:txBody>
      </p:sp>
      <p:sp>
        <p:nvSpPr>
          <p:cNvPr id="8" name="Title 1"/>
          <p:cNvSpPr txBox="1">
            <a:spLocks/>
          </p:cNvSpPr>
          <p:nvPr/>
        </p:nvSpPr>
        <p:spPr>
          <a:xfrm>
            <a:off x="321873" y="2420888"/>
            <a:ext cx="8500253" cy="324202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br>
              <a:rPr lang="it-IT" sz="3300" dirty="0">
                <a:solidFill>
                  <a:schemeClr val="accent2"/>
                </a:solidFill>
              </a:rPr>
            </a:br>
            <a:br>
              <a:rPr lang="it-IT" sz="3300" dirty="0">
                <a:solidFill>
                  <a:schemeClr val="accent2"/>
                </a:solidFill>
              </a:rPr>
            </a:br>
            <a:endParaRPr lang="it-IT" sz="3300" dirty="0">
              <a:solidFill>
                <a:schemeClr val="accent2"/>
              </a:solidFill>
            </a:endParaRPr>
          </a:p>
        </p:txBody>
      </p:sp>
      <p:sp>
        <p:nvSpPr>
          <p:cNvPr id="9" name="Datumsplatzhalter 3"/>
          <p:cNvSpPr>
            <a:spLocks noGrp="1"/>
          </p:cNvSpPr>
          <p:nvPr>
            <p:ph type="dt" sz="half" idx="10"/>
          </p:nvPr>
        </p:nvSpPr>
        <p:spPr>
          <a:xfrm>
            <a:off x="395536" y="6575486"/>
            <a:ext cx="1440160" cy="215681"/>
          </a:xfrm>
        </p:spPr>
        <p:txBody>
          <a:bodyPr/>
          <a:lstStyle/>
          <a:p>
            <a:pPr algn="l"/>
            <a:fld id="{E5B9E4EF-D2EE-48C4-A731-DD1258A33DA7}" type="datetime3">
              <a:rPr lang="en-US" smtClean="0"/>
              <a:pPr algn="l"/>
              <a:t>3 June 2025</a:t>
            </a:fld>
            <a:endParaRPr lang="de-DE" dirty="0"/>
          </a:p>
        </p:txBody>
      </p:sp>
      <p:sp>
        <p:nvSpPr>
          <p:cNvPr id="5" name="Fußzeilenplatzhalter 4">
            <a:extLst>
              <a:ext uri="{FF2B5EF4-FFF2-40B4-BE49-F238E27FC236}">
                <a16:creationId xmlns:a16="http://schemas.microsoft.com/office/drawing/2014/main" id="{D22D6851-853F-3CED-DFBD-D232E2F7CE59}"/>
              </a:ext>
            </a:extLst>
          </p:cNvPr>
          <p:cNvSpPr>
            <a:spLocks noGrp="1"/>
          </p:cNvSpPr>
          <p:nvPr>
            <p:ph type="ftr" sz="quarter" idx="11"/>
          </p:nvPr>
        </p:nvSpPr>
        <p:spPr>
          <a:xfrm>
            <a:off x="8458566" y="6575486"/>
            <a:ext cx="504056" cy="293117"/>
          </a:xfrm>
        </p:spPr>
        <p:txBody>
          <a:bodyPr/>
          <a:lstStyle/>
          <a:p>
            <a:fld id="{A4FC8068-A857-4CF0-ACD3-C2E355E9E768}" type="slidenum">
              <a:rPr lang="de-DE" smtClean="0"/>
              <a:pPr/>
              <a:t>7</a:t>
            </a:fld>
            <a:endParaRPr lang="de-DE" dirty="0"/>
          </a:p>
        </p:txBody>
      </p:sp>
    </p:spTree>
    <p:extLst>
      <p:ext uri="{BB962C8B-B14F-4D97-AF65-F5344CB8AC3E}">
        <p14:creationId xmlns:p14="http://schemas.microsoft.com/office/powerpoint/2010/main" val="1607528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en-US" noProof="0" dirty="0"/>
              <a:t>The example of liquidation preferences</a:t>
            </a:r>
          </a:p>
        </p:txBody>
      </p:sp>
      <p:sp>
        <p:nvSpPr>
          <p:cNvPr id="3" name="Untertitel 2"/>
          <p:cNvSpPr>
            <a:spLocks noGrp="1"/>
          </p:cNvSpPr>
          <p:nvPr>
            <p:ph type="subTitle" idx="1"/>
          </p:nvPr>
        </p:nvSpPr>
        <p:spPr/>
        <p:txBody>
          <a:bodyPr/>
          <a:lstStyle/>
          <a:p>
            <a:pPr marL="377190" indent="-342900">
              <a:spcAft>
                <a:spcPts val="1800"/>
              </a:spcAft>
              <a:buFont typeface="Arial" panose="020B0604020202020204" pitchFamily="34" charset="0"/>
              <a:buChar char="•"/>
            </a:pPr>
            <a:r>
              <a:rPr lang="en-US" dirty="0"/>
              <a:t>U.S. VC contracts grant VCFs a preferred claim on the proceeds of liquidity events, e.g. the sale of the venture, encompassing the original investment and dividends</a:t>
            </a:r>
          </a:p>
          <a:p>
            <a:pPr marL="834390" lvl="1" indent="-342900">
              <a:buFont typeface="Symbol" panose="05050102010706020507" pitchFamily="18" charset="2"/>
              <a:buChar char="-"/>
            </a:pPr>
            <a:r>
              <a:rPr lang="en-US" sz="1750" dirty="0"/>
              <a:t>Allows entrepreneurs to signal their determination and trust in the venture</a:t>
            </a:r>
          </a:p>
          <a:p>
            <a:pPr marL="834390" lvl="1" indent="-342900">
              <a:buFont typeface="Symbol" panose="05050102010706020507" pitchFamily="18" charset="2"/>
              <a:buChar char="-"/>
            </a:pPr>
            <a:r>
              <a:rPr lang="en-US" sz="1750" dirty="0"/>
              <a:t>Incentivizes entrepreneurs to provide optimal effort</a:t>
            </a:r>
          </a:p>
          <a:p>
            <a:pPr marL="834390" lvl="1" indent="-342900">
              <a:buFont typeface="Symbol" panose="05050102010706020507" pitchFamily="18" charset="2"/>
              <a:buChar char="-"/>
            </a:pPr>
            <a:r>
              <a:rPr lang="en-US" sz="1750" dirty="0"/>
              <a:t>Protects VCF against downside risk and entrepreneurial opportunism</a:t>
            </a:r>
          </a:p>
          <a:p>
            <a:pPr marL="377190" indent="-342900">
              <a:spcBef>
                <a:spcPts val="1800"/>
              </a:spcBef>
              <a:spcAft>
                <a:spcPts val="1800"/>
              </a:spcAft>
              <a:buFont typeface="Arial" panose="020B0604020202020204" pitchFamily="34" charset="0"/>
              <a:buChar char="•"/>
            </a:pPr>
            <a:r>
              <a:rPr lang="en-US" dirty="0"/>
              <a:t>German law prohibits any shareholder from receiving a “disproportionate” fraction of firm value </a:t>
            </a:r>
            <a:r>
              <a:rPr lang="en-US" dirty="0">
                <a:sym typeface="Wingdings" panose="05000000000000000000" pitchFamily="2" charset="2"/>
              </a:rPr>
              <a:t></a:t>
            </a:r>
            <a:r>
              <a:rPr lang="en-US" dirty="0"/>
              <a:t> judicial review </a:t>
            </a:r>
          </a:p>
          <a:p>
            <a:pPr marL="834390" lvl="1" indent="-342900">
              <a:buFont typeface="Symbol" panose="05050102010706020507" pitchFamily="18" charset="2"/>
              <a:buChar char="-"/>
            </a:pPr>
            <a:r>
              <a:rPr lang="en-US" sz="1750" dirty="0"/>
              <a:t>Neglects mutually beneficial economic logic of VC contracts in poorly performing ventures</a:t>
            </a:r>
          </a:p>
          <a:p>
            <a:pPr marL="834390" lvl="1" indent="-342900">
              <a:buFont typeface="Symbol" panose="05050102010706020507" pitchFamily="18" charset="2"/>
              <a:buChar char="-"/>
            </a:pPr>
            <a:endParaRPr lang="en-US" sz="1750" dirty="0"/>
          </a:p>
        </p:txBody>
      </p:sp>
      <p:sp>
        <p:nvSpPr>
          <p:cNvPr id="4" name="Datumsplatzhalter 3"/>
          <p:cNvSpPr>
            <a:spLocks noGrp="1"/>
          </p:cNvSpPr>
          <p:nvPr>
            <p:ph type="dt" sz="half" idx="10"/>
          </p:nvPr>
        </p:nvSpPr>
        <p:spPr/>
        <p:txBody>
          <a:bodyPr/>
          <a:lstStyle/>
          <a:p>
            <a:pPr algn="l"/>
            <a:fld id="{E5B9E4EF-D2EE-48C4-A731-DD1258A33DA7}" type="datetime3">
              <a:rPr lang="en-US" smtClean="0"/>
              <a:pPr algn="l"/>
              <a:t>3 June 2025</a:t>
            </a:fld>
            <a:endParaRPr lang="de-DE" dirty="0"/>
          </a:p>
        </p:txBody>
      </p:sp>
      <p:sp>
        <p:nvSpPr>
          <p:cNvPr id="5" name="Fußzeilenplatzhalter 4"/>
          <p:cNvSpPr>
            <a:spLocks noGrp="1"/>
          </p:cNvSpPr>
          <p:nvPr>
            <p:ph type="ftr" sz="quarter" idx="11"/>
          </p:nvPr>
        </p:nvSpPr>
        <p:spPr/>
        <p:txBody>
          <a:bodyPr/>
          <a:lstStyle/>
          <a:p>
            <a:fld id="{A4FC8068-A857-4CF0-ACD3-C2E355E9E768}" type="slidenum">
              <a:rPr lang="de-DE" smtClean="0"/>
              <a:pPr/>
              <a:t>8</a:t>
            </a:fld>
            <a:endParaRPr lang="de-DE" dirty="0"/>
          </a:p>
        </p:txBody>
      </p:sp>
    </p:spTree>
    <p:extLst>
      <p:ext uri="{BB962C8B-B14F-4D97-AF65-F5344CB8AC3E}">
        <p14:creationId xmlns:p14="http://schemas.microsoft.com/office/powerpoint/2010/main" val="79778026"/>
      </p:ext>
    </p:extLst>
  </p:cSld>
  <p:clrMapOvr>
    <a:masterClrMapping/>
  </p:clrMapOvr>
</p:sld>
</file>

<file path=ppt/theme/theme1.xml><?xml version="1.0" encoding="utf-8"?>
<a:theme xmlns:a="http://schemas.openxmlformats.org/drawingml/2006/main" name="SAFE_Master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899</Words>
  <Application>Microsoft Office PowerPoint</Application>
  <PresentationFormat>On-screen Show (4:3)</PresentationFormat>
  <Paragraphs>81</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Symbol</vt:lpstr>
      <vt:lpstr>TheSans B6 SemiBold</vt:lpstr>
      <vt:lpstr>Times New Roman</vt:lpstr>
      <vt:lpstr>Trebuchet MS</vt:lpstr>
      <vt:lpstr>Wingdings</vt:lpstr>
      <vt:lpstr>SAFE_Mastervorlage</vt:lpstr>
      <vt:lpstr>Mandatory Corporate Law as an Obstacle to Venture Capital Contracting in Europe: Implications for Markets and Policymaking  Luca Enriques, Casimiro A. Nigro, Tobias H. Tröger CEPR, ESM &amp; EUI Conference EU Savings and Investments Union: Bringing Capital Markets to People and Firms ESM Premises, Luxembourg June 4, 2025</vt:lpstr>
      <vt:lpstr>Roadmap</vt:lpstr>
      <vt:lpstr>US &amp; EU VC markets</vt:lpstr>
      <vt:lpstr>US &amp; EU VC deals</vt:lpstr>
      <vt:lpstr>VC and institutions: the irrelevance view</vt:lpstr>
      <vt:lpstr>VC and corporate law: a more granular view on efficient contracting</vt:lpstr>
      <vt:lpstr>Corporate law as determinant of shapeshifting success</vt:lpstr>
      <vt:lpstr>VC contracting under US (DE) and GER/ITA corporate laws </vt:lpstr>
      <vt:lpstr>The example of liquidation preferences</vt:lpstr>
      <vt:lpstr>Policy implications</vt:lpstr>
    </vt:vector>
  </TitlesOfParts>
  <Company>JWGU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mbuesser</dc:creator>
  <cp:lastModifiedBy>Tobias Tröger</cp:lastModifiedBy>
  <cp:revision>668</cp:revision>
  <cp:lastPrinted>2017-02-21T13:04:04Z</cp:lastPrinted>
  <dcterms:created xsi:type="dcterms:W3CDTF">2013-01-23T11:45:50Z</dcterms:created>
  <dcterms:modified xsi:type="dcterms:W3CDTF">2025-06-03T09:42:36Z</dcterms:modified>
</cp:coreProperties>
</file>