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59" r:id="rId6"/>
    <p:sldId id="297" r:id="rId7"/>
    <p:sldId id="303" r:id="rId8"/>
    <p:sldId id="298" r:id="rId9"/>
    <p:sldId id="291" r:id="rId10"/>
    <p:sldId id="261" r:id="rId11"/>
    <p:sldId id="292" r:id="rId12"/>
    <p:sldId id="299" r:id="rId13"/>
    <p:sldId id="294" r:id="rId14"/>
    <p:sldId id="296" r:id="rId15"/>
    <p:sldId id="293" r:id="rId16"/>
    <p:sldId id="301" r:id="rId17"/>
    <p:sldId id="302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FDAE28-65FA-73BD-89C4-BDF67CA6C226}" name="Nicoletta Mascher" initials="NM" userId="S::n.mascher@esm.europa.eu::4914380a-bbe0-4a4b-8504-13c5e80d0ebf" providerId="AD"/>
  <p188:author id="{F40A1546-B350-912D-86B1-5D35C0D843AB}" name="Juan Sole" initials="JS" userId="S::j.sole@esm.europa.eu::337d15d9-afcf-4b5d-8d4a-f57161b16b36" providerId="AD"/>
  <p188:author id="{AE31F348-6B40-A78E-ACC1-52D3374488A6}" name="Mathias Skrutkowski" initials="MS" userId="S::M.Skrutkowski@esm.europa.eu::43673dcb-afd8-4f7b-96c0-180778b9b1b9" providerId="AD"/>
  <p188:author id="{F004F6E2-B215-B3F4-D997-0C009FF7F79F}" name="Loukas Kaskarelis" initials="LK" userId="S::l.kaskarelis@esm.europa.eu::40220ae0-0ddc-48b1-bb78-2211d673d0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4"/>
    <a:srgbClr val="FFD500"/>
    <a:srgbClr val="4D4D4D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510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sm-my.sharepoint.com/personal/j_sole_esm_europa_eu/Documents/Microsoft%20Teams%20Chat%20Files/Data%20for%20CMU%20Blo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sm-my.sharepoint.com/personal/m_skrutkowski_esm_europa_eu/Documents/CMU/Tabeller-for-tidsserier-statens-budget-mm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sm-my.sharepoint.com/personal/m_skrutkowski_esm_europa_eu/Documents/CMU/CMU%20Paper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sm-my.sharepoint.com/personal/m_skrutkowski_esm_europa_eu/Documents/CMU/CMU%20Paper%20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 3'!$C$2</c:f>
              <c:strCache>
                <c:ptCount val="1"/>
                <c:pt idx="0">
                  <c:v>Bottom 50%</c:v>
                </c:pt>
              </c:strCache>
            </c:strRef>
          </c:tx>
          <c:spPr>
            <a:solidFill>
              <a:srgbClr val="DD277E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C0-4062-ADE3-958AF96CCBA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C0-4062-ADE3-958AF96CCB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C0-4062-ADE3-958AF96CCB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3'!$B$3:$B$8</c:f>
              <c:strCache>
                <c:ptCount val="6"/>
                <c:pt idx="0">
                  <c:v>Investment fund shares</c:v>
                </c:pt>
                <c:pt idx="1">
                  <c:v>Listed shares</c:v>
                </c:pt>
                <c:pt idx="2">
                  <c:v>Life ins. annuities</c:v>
                </c:pt>
                <c:pt idx="3">
                  <c:v>Debt securities</c:v>
                </c:pt>
                <c:pt idx="4">
                  <c:v>Deposits</c:v>
                </c:pt>
                <c:pt idx="5">
                  <c:v>Housing wealth</c:v>
                </c:pt>
              </c:strCache>
            </c:strRef>
          </c:cat>
          <c:val>
            <c:numRef>
              <c:f>'Fig 3'!$C$3:$C$8</c:f>
              <c:numCache>
                <c:formatCode>0</c:formatCode>
                <c:ptCount val="6"/>
                <c:pt idx="0">
                  <c:v>2.6512553231935523</c:v>
                </c:pt>
                <c:pt idx="1">
                  <c:v>2.0335192998803047</c:v>
                </c:pt>
                <c:pt idx="2">
                  <c:v>7.7824261221850302</c:v>
                </c:pt>
                <c:pt idx="3">
                  <c:v>1.1191543611083681</c:v>
                </c:pt>
                <c:pt idx="4">
                  <c:v>14.583263519052631</c:v>
                </c:pt>
                <c:pt idx="5">
                  <c:v>9.3373886194007074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C0-4062-ADE3-958AF96CCBA6}"/>
            </c:ext>
          </c:extLst>
        </c:ser>
        <c:ser>
          <c:idx val="1"/>
          <c:order val="1"/>
          <c:tx>
            <c:strRef>
              <c:f>'Fig 3'!$D$2</c:f>
              <c:strCache>
                <c:ptCount val="1"/>
                <c:pt idx="0">
                  <c:v>Next 40%</c:v>
                </c:pt>
              </c:strCache>
            </c:strRef>
          </c:tx>
          <c:spPr>
            <a:solidFill>
              <a:srgbClr val="FFD9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3'!$B$3:$B$8</c:f>
              <c:strCache>
                <c:ptCount val="6"/>
                <c:pt idx="0">
                  <c:v>Investment fund shares</c:v>
                </c:pt>
                <c:pt idx="1">
                  <c:v>Listed shares</c:v>
                </c:pt>
                <c:pt idx="2">
                  <c:v>Life ins. annuities</c:v>
                </c:pt>
                <c:pt idx="3">
                  <c:v>Debt securities</c:v>
                </c:pt>
                <c:pt idx="4">
                  <c:v>Deposits</c:v>
                </c:pt>
                <c:pt idx="5">
                  <c:v>Housing wealth</c:v>
                </c:pt>
              </c:strCache>
            </c:strRef>
          </c:cat>
          <c:val>
            <c:numRef>
              <c:f>'Fig 3'!$D$3:$D$8</c:f>
              <c:numCache>
                <c:formatCode>0</c:formatCode>
                <c:ptCount val="6"/>
                <c:pt idx="0">
                  <c:v>18.867308026717289</c:v>
                </c:pt>
                <c:pt idx="1">
                  <c:v>14.316341777043659</c:v>
                </c:pt>
                <c:pt idx="2">
                  <c:v>28.615573901400296</c:v>
                </c:pt>
                <c:pt idx="3">
                  <c:v>14.78308164765664</c:v>
                </c:pt>
                <c:pt idx="4">
                  <c:v>43.371842835502505</c:v>
                </c:pt>
                <c:pt idx="5">
                  <c:v>48.130990415804163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C0-4062-ADE3-958AF96CCBA6}"/>
            </c:ext>
          </c:extLst>
        </c:ser>
        <c:ser>
          <c:idx val="2"/>
          <c:order val="2"/>
          <c:tx>
            <c:strRef>
              <c:f>'Fig 3'!$E$2</c:f>
              <c:strCache>
                <c:ptCount val="1"/>
                <c:pt idx="0">
                  <c:v>Top 10%</c:v>
                </c:pt>
              </c:strCache>
            </c:strRef>
          </c:tx>
          <c:spPr>
            <a:solidFill>
              <a:srgbClr val="00449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3'!$B$3:$B$8</c:f>
              <c:strCache>
                <c:ptCount val="6"/>
                <c:pt idx="0">
                  <c:v>Investment fund shares</c:v>
                </c:pt>
                <c:pt idx="1">
                  <c:v>Listed shares</c:v>
                </c:pt>
                <c:pt idx="2">
                  <c:v>Life ins. annuities</c:v>
                </c:pt>
                <c:pt idx="3">
                  <c:v>Debt securities</c:v>
                </c:pt>
                <c:pt idx="4">
                  <c:v>Deposits</c:v>
                </c:pt>
                <c:pt idx="5">
                  <c:v>Housing wealth</c:v>
                </c:pt>
              </c:strCache>
            </c:strRef>
          </c:cat>
          <c:val>
            <c:numRef>
              <c:f>'Fig 3'!$E$3:$E$8</c:f>
              <c:numCache>
                <c:formatCode>0</c:formatCode>
                <c:ptCount val="6"/>
                <c:pt idx="0">
                  <c:v>78.481436650089165</c:v>
                </c:pt>
                <c:pt idx="1">
                  <c:v>83.650138923076014</c:v>
                </c:pt>
                <c:pt idx="2">
                  <c:v>63.60199997641466</c:v>
                </c:pt>
                <c:pt idx="3">
                  <c:v>84.097763991235027</c:v>
                </c:pt>
                <c:pt idx="4">
                  <c:v>42.044893645444851</c:v>
                </c:pt>
                <c:pt idx="5">
                  <c:v>42.531620964795138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C0-4062-ADE3-958AF96CC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10008512"/>
        <c:axId val="1010008992"/>
      </c:barChart>
      <c:catAx>
        <c:axId val="10100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008992"/>
        <c:crosses val="autoZero"/>
        <c:auto val="1"/>
        <c:lblAlgn val="ctr"/>
        <c:lblOffset val="100"/>
        <c:noMultiLvlLbl val="0"/>
      </c:catAx>
      <c:valAx>
        <c:axId val="10100089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0085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2831284020534"/>
          <c:y val="4.1928035079771317E-2"/>
          <c:w val="0.84494700400690292"/>
          <c:h val="0.74251461375400207"/>
        </c:manualLayout>
      </c:layout>
      <c:barChart>
        <c:barDir val="col"/>
        <c:grouping val="clustered"/>
        <c:varyColors val="0"/>
        <c:ser>
          <c:idx val="0"/>
          <c:order val="0"/>
          <c:tx>
            <c:v>Share of total Tax revenue from capital gains taxes</c:v>
          </c:tx>
          <c:spPr>
            <a:solidFill>
              <a:srgbClr val="FFD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'6.3'!$C$4:$T$4</c:f>
              <c:strCach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strCache>
            </c:strRef>
          </c:cat>
          <c:val>
            <c:numRef>
              <c:f>'6.3'!$C$14:$T$14</c:f>
              <c:numCache>
                <c:formatCode>_(* #,##0.00_);_(* \(#,##0.00\);_(* "-"??_);_(@_)</c:formatCode>
                <c:ptCount val="18"/>
                <c:pt idx="0">
                  <c:v>13.507913043953915</c:v>
                </c:pt>
                <c:pt idx="1">
                  <c:v>14.093492688508327</c:v>
                </c:pt>
                <c:pt idx="2">
                  <c:v>10.988286286470247</c:v>
                </c:pt>
                <c:pt idx="3">
                  <c:v>11.081194307313195</c:v>
                </c:pt>
                <c:pt idx="4">
                  <c:v>12.63070032813193</c:v>
                </c:pt>
                <c:pt idx="5">
                  <c:v>11.867516133760894</c:v>
                </c:pt>
                <c:pt idx="6">
                  <c:v>10.75171285813456</c:v>
                </c:pt>
                <c:pt idx="7">
                  <c:v>10.728805725044033</c:v>
                </c:pt>
                <c:pt idx="8">
                  <c:v>12.000975330054017</c:v>
                </c:pt>
                <c:pt idx="9">
                  <c:v>13.539355870035855</c:v>
                </c:pt>
                <c:pt idx="10">
                  <c:v>12.689078912018449</c:v>
                </c:pt>
                <c:pt idx="11">
                  <c:v>12.94914351772981</c:v>
                </c:pt>
                <c:pt idx="12">
                  <c:v>12.399037944925567</c:v>
                </c:pt>
                <c:pt idx="13">
                  <c:v>13.04841633837909</c:v>
                </c:pt>
                <c:pt idx="14">
                  <c:v>12.699080905881088</c:v>
                </c:pt>
                <c:pt idx="15">
                  <c:v>15.231342921336569</c:v>
                </c:pt>
                <c:pt idx="16">
                  <c:v>14.766710546212176</c:v>
                </c:pt>
                <c:pt idx="17">
                  <c:v>13.877994923847407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6-450B-BA4C-F8856A8CC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0"/>
        <c:axId val="1101831680"/>
        <c:axId val="1101843680"/>
      </c:barChart>
      <c:lineChart>
        <c:grouping val="standard"/>
        <c:varyColors val="0"/>
        <c:ser>
          <c:idx val="1"/>
          <c:order val="1"/>
          <c:tx>
            <c:strRef>
              <c:f>'6.3'!$B$15</c:f>
              <c:strCache>
                <c:ptCount val="1"/>
                <c:pt idx="0">
                  <c:v>Average 2006-2011</c:v>
                </c:pt>
              </c:strCache>
            </c:strRef>
          </c:tx>
          <c:spPr>
            <a:ln w="25400" cap="rnd" cmpd="sng" algn="ctr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'6.3'!$C$4:$T$4</c:f>
              <c:strCach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strCache>
            </c:strRef>
          </c:cat>
          <c:val>
            <c:numRef>
              <c:f>'6.3'!$C$15:$H$15</c:f>
              <c:numCache>
                <c:formatCode>0%</c:formatCode>
                <c:ptCount val="6"/>
                <c:pt idx="0">
                  <c:v>12.361517131356416</c:v>
                </c:pt>
                <c:pt idx="1">
                  <c:v>12.361517131356416</c:v>
                </c:pt>
                <c:pt idx="2">
                  <c:v>12.361517131356416</c:v>
                </c:pt>
                <c:pt idx="3">
                  <c:v>12.361517131356416</c:v>
                </c:pt>
                <c:pt idx="4">
                  <c:v>12.361517131356416</c:v>
                </c:pt>
                <c:pt idx="5">
                  <c:v>12.361517131356416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26-450B-BA4C-F8856A8CCDF4}"/>
            </c:ext>
          </c:extLst>
        </c:ser>
        <c:ser>
          <c:idx val="2"/>
          <c:order val="2"/>
          <c:tx>
            <c:strRef>
              <c:f>'6.3'!$B$16</c:f>
              <c:strCache>
                <c:ptCount val="1"/>
                <c:pt idx="0">
                  <c:v>Average 2012-2023</c:v>
                </c:pt>
              </c:strCache>
            </c:strRef>
          </c:tx>
          <c:spPr>
            <a:ln w="25400" cap="rnd" cmpd="sng" algn="ctr">
              <a:solidFill>
                <a:srgbClr val="DD277E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'6.3'!$C$4:$T$4</c:f>
              <c:strCach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strCache>
            </c:strRef>
          </c:cat>
          <c:val>
            <c:numRef>
              <c:f>'6.3'!$C$16:$T$16</c:f>
              <c:numCache>
                <c:formatCode>General</c:formatCode>
                <c:ptCount val="18"/>
                <c:pt idx="6" formatCode="0%">
                  <c:v>12.890137982799885</c:v>
                </c:pt>
                <c:pt idx="7" formatCode="0%">
                  <c:v>12.890137982799885</c:v>
                </c:pt>
                <c:pt idx="8" formatCode="0%">
                  <c:v>12.890137982799885</c:v>
                </c:pt>
                <c:pt idx="9" formatCode="0%">
                  <c:v>12.890137982799885</c:v>
                </c:pt>
                <c:pt idx="10" formatCode="0%">
                  <c:v>12.890137982799885</c:v>
                </c:pt>
                <c:pt idx="11" formatCode="0%">
                  <c:v>12.890137982799885</c:v>
                </c:pt>
                <c:pt idx="12" formatCode="0%">
                  <c:v>12.890137982799885</c:v>
                </c:pt>
                <c:pt idx="13" formatCode="0%">
                  <c:v>12.890137982799885</c:v>
                </c:pt>
                <c:pt idx="14" formatCode="0%">
                  <c:v>12.890137982799885</c:v>
                </c:pt>
                <c:pt idx="15" formatCode="0%">
                  <c:v>12.890137982799885</c:v>
                </c:pt>
                <c:pt idx="16" formatCode="0%">
                  <c:v>12.890137982799885</c:v>
                </c:pt>
                <c:pt idx="17" formatCode="0%">
                  <c:v>12.890137982799885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26-450B-BA4C-F8856A8CC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1831680"/>
        <c:axId val="1101843680"/>
      </c:lineChart>
      <c:catAx>
        <c:axId val="110183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843680"/>
        <c:crosses val="autoZero"/>
        <c:auto val="1"/>
        <c:lblAlgn val="ctr"/>
        <c:lblOffset val="100"/>
        <c:noMultiLvlLbl val="0"/>
      </c:catAx>
      <c:valAx>
        <c:axId val="11018436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C2C3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12700">
            <a:solidFill>
              <a:srgbClr val="4D4D4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831680"/>
        <c:crosses val="autoZero"/>
        <c:crossBetween val="between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2.3457658925639221E-2"/>
          <c:y val="0.91627307857449547"/>
          <c:w val="0.82024414435880244"/>
          <c:h val="8.3518987772316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08807232429281"/>
          <c:y val="8.0145719489981782E-2"/>
          <c:w val="0.76882618839311756"/>
          <c:h val="0.7296410079887555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FFD5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352F6B-DEF6-468C-9795-A0913EC864F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50C-4B43-B514-9EC4E3A5A7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E2706C5-AFE3-49BD-ABAA-ECB03F0FB90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50C-4B43-B514-9EC4E3A5A7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86BE223-8800-4863-B5C2-9FAE8C12F38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50C-4B43-B514-9EC4E3A5A7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9C4397F-5676-462F-A272-3CAEED99E97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50C-4B43-B514-9EC4E3A5A7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9CB6D7F-56BE-47A2-9786-BB57A958299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50C-4B43-B514-9EC4E3A5A7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3D32258-FE84-42A6-8AC2-2483E216048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50C-4B43-B514-9EC4E3A5A78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65D62A0-85DF-439D-9ED5-FD9ED329BEE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50C-4B43-B514-9EC4E3A5A78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A0BCF36-9B04-48A0-8011-1D358699051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50C-4B43-B514-9EC4E3A5A78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58F86ED-4099-4859-B18B-10F3F416AB1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50C-4B43-B514-9EC4E3A5A78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B4C1A80-D1A5-499F-99AB-4B7DAFF3BBF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50C-4B43-B514-9EC4E3A5A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9525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'Replacement rates'!$K$2:$K$11</c:f>
              <c:numCache>
                <c:formatCode>General</c:formatCode>
                <c:ptCount val="10"/>
                <c:pt idx="0">
                  <c:v>52.022891522439679</c:v>
                </c:pt>
                <c:pt idx="1">
                  <c:v>131.29922222222226</c:v>
                </c:pt>
                <c:pt idx="2">
                  <c:v>59.006842623257043</c:v>
                </c:pt>
                <c:pt idx="3">
                  <c:v>103.01355555555556</c:v>
                </c:pt>
                <c:pt idx="4">
                  <c:v>101.20602097492137</c:v>
                </c:pt>
                <c:pt idx="5">
                  <c:v>38.098480999714702</c:v>
                </c:pt>
                <c:pt idx="6">
                  <c:v>34.256012991074599</c:v>
                </c:pt>
                <c:pt idx="7">
                  <c:v>78.824016756930021</c:v>
                </c:pt>
                <c:pt idx="8">
                  <c:v>123.42963490848355</c:v>
                </c:pt>
                <c:pt idx="9">
                  <c:v>157.36044444444445</c:v>
                </c:pt>
              </c:numCache>
            </c:numRef>
          </c:xVal>
          <c:yVal>
            <c:numRef>
              <c:f>'Replacement rates'!$L$2:$L$11</c:f>
              <c:numCache>
                <c:formatCode>General</c:formatCode>
                <c:ptCount val="10"/>
                <c:pt idx="0">
                  <c:v>36.799999999999997</c:v>
                </c:pt>
                <c:pt idx="1">
                  <c:v>29.4</c:v>
                </c:pt>
                <c:pt idx="2">
                  <c:v>77.2</c:v>
                </c:pt>
                <c:pt idx="3">
                  <c:v>45.3</c:v>
                </c:pt>
                <c:pt idx="4">
                  <c:v>41.6</c:v>
                </c:pt>
                <c:pt idx="5">
                  <c:v>34.6</c:v>
                </c:pt>
                <c:pt idx="6">
                  <c:v>59.3</c:v>
                </c:pt>
                <c:pt idx="7">
                  <c:v>51</c:v>
                </c:pt>
                <c:pt idx="8">
                  <c:v>27.2</c:v>
                </c:pt>
                <c:pt idx="9">
                  <c:v>30.8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'Replacement rates'!$I$2:$I$11</c15:f>
                <c15:dlblRangeCache>
                  <c:ptCount val="10"/>
                  <c:pt idx="0">
                    <c:v>DE</c:v>
                  </c:pt>
                  <c:pt idx="1">
                    <c:v>DK</c:v>
                  </c:pt>
                  <c:pt idx="2">
                    <c:v>ES</c:v>
                  </c:pt>
                  <c:pt idx="3">
                    <c:v>FI</c:v>
                  </c:pt>
                  <c:pt idx="4">
                    <c:v>FR</c:v>
                  </c:pt>
                  <c:pt idx="5">
                    <c:v>IE</c:v>
                  </c:pt>
                  <c:pt idx="6">
                    <c:v>IT</c:v>
                  </c:pt>
                  <c:pt idx="7">
                    <c:v>LU</c:v>
                  </c:pt>
                  <c:pt idx="8">
                    <c:v>NL</c:v>
                  </c:pt>
                  <c:pt idx="9">
                    <c:v>SE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950C-4B43-B514-9EC4E3A5A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2898607"/>
        <c:axId val="1072903887"/>
      </c:scatterChart>
      <c:valAx>
        <c:axId val="10728986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Stock market capitalisation (% of GDP)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903887"/>
        <c:crosses val="autoZero"/>
        <c:crossBetween val="midCat"/>
        <c:majorUnit val="60"/>
      </c:valAx>
      <c:valAx>
        <c:axId val="1072903887"/>
        <c:scaling>
          <c:orientation val="minMax"/>
          <c:max val="80"/>
        </c:scaling>
        <c:delete val="0"/>
        <c:axPos val="l"/>
        <c:majorGridlines>
          <c:spPr>
            <a:ln w="3175" cap="flat" cmpd="sng" algn="ctr">
              <a:solidFill>
                <a:srgbClr val="C0C2C3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Replacement</a:t>
                </a:r>
                <a:r>
                  <a:rPr lang="en-GB" sz="1400" baseline="0"/>
                  <a:t> rate (%)</a:t>
                </a:r>
                <a:endParaRPr lang="en-GB" sz="1400"/>
              </a:p>
            </c:rich>
          </c:tx>
          <c:layout>
            <c:manualLayout>
              <c:xMode val="edge"/>
              <c:yMode val="edge"/>
              <c:x val="1.1614750187444619E-2"/>
              <c:y val="0.24310255851048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12700">
            <a:solidFill>
              <a:prstClr val="black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898607"/>
        <c:crosses val="autoZero"/>
        <c:crossBetween val="midCat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73026585962471"/>
          <c:y val="8.0586080586080591E-2"/>
          <c:w val="0.73260306747370874"/>
          <c:h val="0.7354815263476680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FFD5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17D00B27-AECE-47A2-8B26-772C0989E8C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9E0-40B1-90B1-A852827C3E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FE719A8-4F2B-46D3-A854-0F99028093D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9E0-40B1-90B1-A852827C3E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7494858-E96D-4A3B-8924-5C7F7AC5498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9E0-40B1-90B1-A852827C3E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4CB5726-8239-48C1-89E6-4BF1E029839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9E0-40B1-90B1-A852827C3EA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18F5F2A-EA55-474F-B27B-10D15512A1A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9E0-40B1-90B1-A852827C3EA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B938E58-673A-4AE0-BD27-5F41D697AD3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9E0-40B1-90B1-A852827C3EA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64E5C69-1A90-4672-BFC7-548189AD47B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9E0-40B1-90B1-A852827C3EA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C6D26F3-0273-4968-8729-220C3F43BCF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9E0-40B1-90B1-A852827C3EA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00681F6-853F-4E01-8937-5CCA36E1D35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9E0-40B1-90B1-A852827C3EA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A90F156-6A7C-45AB-AC38-9038DA70CC6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9E0-40B1-90B1-A852827C3EA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1F928DE-48EC-497F-91B3-F23643690E2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9E0-40B1-90B1-A852827C3EA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76B8E59-76EF-455D-8DC6-C5B5268563C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9E0-40B1-90B1-A852827C3EA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BFCB853-C375-4FE6-8117-9798C0A7F15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9E0-40B1-90B1-A852827C3EA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3E84C340-A28A-4339-AB05-E4E06D254F1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9E0-40B1-90B1-A852827C3EA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AEE581E4-159A-4380-9D92-AD1D992C4CB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9E0-40B1-90B1-A852827C3EA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16751B0D-21B1-4F96-B228-3C2C87FF8F8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9E0-40B1-90B1-A852827C3E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9525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'Replacement rates'!$C$35:$C$50</c:f>
              <c:numCache>
                <c:formatCode>General</c:formatCode>
                <c:ptCount val="16"/>
                <c:pt idx="0">
                  <c:v>961.56650000000002</c:v>
                </c:pt>
                <c:pt idx="1">
                  <c:v>762.25689999999997</c:v>
                </c:pt>
                <c:pt idx="2">
                  <c:v>739.59849999999994</c:v>
                </c:pt>
                <c:pt idx="3">
                  <c:v>684.88919999999996</c:v>
                </c:pt>
                <c:pt idx="4">
                  <c:v>645.97029999999995</c:v>
                </c:pt>
                <c:pt idx="5">
                  <c:v>612.22929999999997</c:v>
                </c:pt>
                <c:pt idx="6">
                  <c:v>553.52639999999997</c:v>
                </c:pt>
                <c:pt idx="7">
                  <c:v>526.30319999999995</c:v>
                </c:pt>
                <c:pt idx="8">
                  <c:v>467.61619999999999</c:v>
                </c:pt>
                <c:pt idx="9">
                  <c:v>455.48840000000001</c:v>
                </c:pt>
                <c:pt idx="10">
                  <c:v>438.59620000000001</c:v>
                </c:pt>
                <c:pt idx="11">
                  <c:v>428.10989999999998</c:v>
                </c:pt>
                <c:pt idx="12">
                  <c:v>399.13139999999999</c:v>
                </c:pt>
                <c:pt idx="13">
                  <c:v>389.57339999999999</c:v>
                </c:pt>
                <c:pt idx="14">
                  <c:v>325.4391</c:v>
                </c:pt>
                <c:pt idx="15">
                  <c:v>322.12259999999998</c:v>
                </c:pt>
              </c:numCache>
            </c:numRef>
          </c:xVal>
          <c:yVal>
            <c:numRef>
              <c:f>'Replacement rates'!$D$35:$D$50</c:f>
              <c:numCache>
                <c:formatCode>General</c:formatCode>
                <c:ptCount val="16"/>
                <c:pt idx="0">
                  <c:v>29.4</c:v>
                </c:pt>
                <c:pt idx="1">
                  <c:v>27.2</c:v>
                </c:pt>
                <c:pt idx="2">
                  <c:v>30.8</c:v>
                </c:pt>
                <c:pt idx="3">
                  <c:v>35.1</c:v>
                </c:pt>
                <c:pt idx="4">
                  <c:v>59.3</c:v>
                </c:pt>
                <c:pt idx="5">
                  <c:v>41.6</c:v>
                </c:pt>
                <c:pt idx="6">
                  <c:v>36.799999999999997</c:v>
                </c:pt>
                <c:pt idx="7">
                  <c:v>53.2</c:v>
                </c:pt>
                <c:pt idx="8">
                  <c:v>69.400000000000006</c:v>
                </c:pt>
                <c:pt idx="9">
                  <c:v>51</c:v>
                </c:pt>
                <c:pt idx="10">
                  <c:v>77.2</c:v>
                </c:pt>
                <c:pt idx="11">
                  <c:v>45.3</c:v>
                </c:pt>
                <c:pt idx="12">
                  <c:v>39.9</c:v>
                </c:pt>
                <c:pt idx="13">
                  <c:v>47.9</c:v>
                </c:pt>
                <c:pt idx="14">
                  <c:v>34.700000000000003</c:v>
                </c:pt>
                <c:pt idx="15">
                  <c:v>39.6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'Replacement rates'!$A$35:$A$50</c15:f>
                <c15:dlblRangeCache>
                  <c:ptCount val="16"/>
                  <c:pt idx="0">
                    <c:v>DK</c:v>
                  </c:pt>
                  <c:pt idx="1">
                    <c:v>NL</c:v>
                  </c:pt>
                  <c:pt idx="2">
                    <c:v>SE</c:v>
                  </c:pt>
                  <c:pt idx="3">
                    <c:v>BE</c:v>
                  </c:pt>
                  <c:pt idx="4">
                    <c:v>IT</c:v>
                  </c:pt>
                  <c:pt idx="5">
                    <c:v>FR</c:v>
                  </c:pt>
                  <c:pt idx="6">
                    <c:v>DE</c:v>
                  </c:pt>
                  <c:pt idx="7">
                    <c:v>AT</c:v>
                  </c:pt>
                  <c:pt idx="8">
                    <c:v>PT</c:v>
                  </c:pt>
                  <c:pt idx="9">
                    <c:v>LU</c:v>
                  </c:pt>
                  <c:pt idx="10">
                    <c:v>ES</c:v>
                  </c:pt>
                  <c:pt idx="11">
                    <c:v>FI</c:v>
                  </c:pt>
                  <c:pt idx="12">
                    <c:v>HU</c:v>
                  </c:pt>
                  <c:pt idx="13">
                    <c:v>CZ</c:v>
                  </c:pt>
                  <c:pt idx="14">
                    <c:v>SI</c:v>
                  </c:pt>
                  <c:pt idx="15">
                    <c:v>SK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29E0-40B1-90B1-A852827C3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9497327"/>
        <c:axId val="1279506927"/>
      </c:scatterChart>
      <c:valAx>
        <c:axId val="1279497327"/>
        <c:scaling>
          <c:orientation val="minMax"/>
          <c:max val="1000"/>
          <c:min val="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Household net worth (% of disposable income)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506927"/>
        <c:crosses val="autoZero"/>
        <c:crossBetween val="midCat"/>
        <c:majorUnit val="200"/>
      </c:valAx>
      <c:valAx>
        <c:axId val="1279506927"/>
        <c:scaling>
          <c:orientation val="minMax"/>
          <c:max val="80"/>
        </c:scaling>
        <c:delete val="0"/>
        <c:axPos val="l"/>
        <c:majorGridlines>
          <c:spPr>
            <a:ln w="3175" cap="flat" cmpd="sng" algn="ctr">
              <a:solidFill>
                <a:srgbClr val="C0C2C3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Replacement rate (%)</a:t>
                </a:r>
              </a:p>
            </c:rich>
          </c:tx>
          <c:layout>
            <c:manualLayout>
              <c:xMode val="edge"/>
              <c:yMode val="edge"/>
              <c:x val="3.0456833032763943E-2"/>
              <c:y val="0.221737942168169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12700">
            <a:solidFill>
              <a:prstClr val="black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497327"/>
        <c:crosses val="autoZero"/>
        <c:crossBetween val="midCat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9E2A-621D-422A-8DA1-ACB9A2F1E1C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35D9-30B4-473A-BFA2-171247E7E2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4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615" y="3664688"/>
            <a:ext cx="10000698" cy="2752719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449" y="271850"/>
            <a:ext cx="10032000" cy="117442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199316"/>
            <a:ext cx="10012898" cy="51721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rgbClr val="0044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if needed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3143939"/>
            <a:ext cx="10012898" cy="369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 of presentation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080000" y="2774739"/>
            <a:ext cx="10012898" cy="29231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Speaker’s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98" y="540000"/>
            <a:ext cx="1512000" cy="5185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13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3 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1" y="2181225"/>
            <a:ext cx="9957079" cy="35642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06739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4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2" y="2181225"/>
            <a:ext cx="9957076" cy="356425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08829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5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3" y="2181225"/>
            <a:ext cx="9957074" cy="356425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71192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6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3" y="2181225"/>
            <a:ext cx="9957074" cy="35642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96956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7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4" y="2181225"/>
            <a:ext cx="9957071" cy="35642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928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6319422"/>
            <a:ext cx="12192001" cy="5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80000" y="0"/>
            <a:ext cx="10032000" cy="112506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6024" y="1368000"/>
            <a:ext cx="10035976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104898" y="1728001"/>
            <a:ext cx="10007101" cy="43513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6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chemeClr val="accent2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lvl1pPr algn="ctr">
              <a:defRPr sz="1400">
                <a:solidFill>
                  <a:srgbClr val="4D4D4D"/>
                </a:solidFill>
              </a:defRPr>
            </a:lvl1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/>
          <a:stretch/>
        </p:blipFill>
        <p:spPr>
          <a:xfrm>
            <a:off x="11160817" y="6508422"/>
            <a:ext cx="75157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6319422"/>
            <a:ext cx="12192001" cy="5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80000" y="0"/>
            <a:ext cx="10032000" cy="112506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6024" y="1368000"/>
            <a:ext cx="10035976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104899" y="1728001"/>
            <a:ext cx="4860000" cy="43513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6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chemeClr val="accent2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6249426" y="1724192"/>
            <a:ext cx="4860000" cy="43513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6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chemeClr val="accent2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lvl1pPr algn="ctr">
              <a:defRPr sz="1400">
                <a:solidFill>
                  <a:srgbClr val="4D4D4D"/>
                </a:solidFill>
              </a:defRPr>
            </a:lvl1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/>
          <a:stretch/>
        </p:blipFill>
        <p:spPr>
          <a:xfrm>
            <a:off x="11160817" y="6508422"/>
            <a:ext cx="75157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21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6319422"/>
            <a:ext cx="12192001" cy="5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80000" y="0"/>
            <a:ext cx="10032000" cy="112506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6024" y="1368000"/>
            <a:ext cx="10035976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245920" y="2619632"/>
            <a:ext cx="4860000" cy="30713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6245920" y="1716712"/>
            <a:ext cx="4860000" cy="78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6245920" y="5760752"/>
            <a:ext cx="4860000" cy="4416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1089874" y="2619632"/>
            <a:ext cx="4860000" cy="3064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half" idx="17"/>
          </p:nvPr>
        </p:nvSpPr>
        <p:spPr>
          <a:xfrm>
            <a:off x="1089874" y="1709734"/>
            <a:ext cx="4860000" cy="792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8"/>
          </p:nvPr>
        </p:nvSpPr>
        <p:spPr>
          <a:xfrm>
            <a:off x="1089874" y="5760752"/>
            <a:ext cx="4860000" cy="4416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lvl1pPr algn="ctr">
              <a:defRPr sz="1400">
                <a:solidFill>
                  <a:srgbClr val="4D4D4D"/>
                </a:solidFill>
              </a:defRPr>
            </a:lvl1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/>
          <a:stretch/>
        </p:blipFill>
        <p:spPr>
          <a:xfrm>
            <a:off x="11160817" y="6508422"/>
            <a:ext cx="75157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3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17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and_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6319422"/>
            <a:ext cx="12192001" cy="5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80000" y="0"/>
            <a:ext cx="10032000" cy="112506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6024" y="1368000"/>
            <a:ext cx="10035976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1104899" y="1728001"/>
            <a:ext cx="4860000" cy="435133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6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chemeClr val="accent2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245920" y="2619632"/>
            <a:ext cx="4860000" cy="30713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6245920" y="1716712"/>
            <a:ext cx="4860000" cy="78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6245920" y="5760752"/>
            <a:ext cx="4860000" cy="4416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lvl1pPr algn="ctr">
              <a:defRPr sz="1400">
                <a:solidFill>
                  <a:srgbClr val="4D4D4D"/>
                </a:solidFill>
              </a:defRPr>
            </a:lvl1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/>
          <a:stretch/>
        </p:blipFill>
        <p:spPr>
          <a:xfrm>
            <a:off x="11160817" y="6508422"/>
            <a:ext cx="75157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4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6319422"/>
            <a:ext cx="12192001" cy="5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80000" y="0"/>
            <a:ext cx="10032000" cy="1125068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6024" y="1368000"/>
            <a:ext cx="10035976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1089873" y="2619632"/>
            <a:ext cx="10022127" cy="3064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half" idx="17"/>
          </p:nvPr>
        </p:nvSpPr>
        <p:spPr>
          <a:xfrm>
            <a:off x="1089874" y="1709734"/>
            <a:ext cx="10022126" cy="792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8"/>
          </p:nvPr>
        </p:nvSpPr>
        <p:spPr>
          <a:xfrm>
            <a:off x="1089874" y="5760752"/>
            <a:ext cx="10022126" cy="4416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342900" indent="-161925">
              <a:lnSpc>
                <a:spcPct val="100000"/>
              </a:lnSpc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/>
            </a:lvl2pPr>
            <a:lvl3pPr marL="625475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3pPr>
            <a:lvl4pPr marL="808038" indent="-182563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4pPr>
            <a:lvl5pPr marL="989013" indent="-180975">
              <a:lnSpc>
                <a:spcPct val="100000"/>
              </a:lnSpc>
              <a:spcAft>
                <a:spcPts val="100"/>
              </a:spcAft>
              <a:buClr>
                <a:srgbClr val="004494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lvl1pPr algn="ctr">
              <a:defRPr sz="1400">
                <a:solidFill>
                  <a:srgbClr val="4D4D4D"/>
                </a:solidFill>
              </a:defRPr>
            </a:lvl1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5617762" y="6457049"/>
            <a:ext cx="952500" cy="365125"/>
          </a:xfrm>
          <a:prstGeom prst="rect">
            <a:avLst/>
          </a:prstGeom>
        </p:spPr>
        <p:txBody>
          <a:bodyPr rIns="0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38B89F-BD87-4746-B84A-0CD4C05A2E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/>
          <a:stretch/>
        </p:blipFill>
        <p:spPr>
          <a:xfrm>
            <a:off x="11160817" y="6508422"/>
            <a:ext cx="75157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56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detail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60426"/>
            <a:ext cx="4356973" cy="5661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44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Name, position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80000" y="2601275"/>
            <a:ext cx="9144000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4405049"/>
            <a:ext cx="4356973" cy="36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080000" y="4035849"/>
            <a:ext cx="4356973" cy="36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Phone number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92" y="540000"/>
            <a:ext cx="1512000" cy="51857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988541" y="1682184"/>
            <a:ext cx="4168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kern="1200" cap="all" baseline="0">
                <a:solidFill>
                  <a:srgbClr val="004494"/>
                </a:solidFill>
                <a:latin typeface="+mn-lt"/>
                <a:ea typeface="+mj-ea"/>
                <a:cs typeface="+mj-cs"/>
              </a:rPr>
              <a:t>Contact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90486" y="3328086"/>
            <a:ext cx="28008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European Stability Mechanism</a:t>
            </a:r>
          </a:p>
          <a:p>
            <a:r>
              <a:rPr lang="en-GB" sz="1400"/>
              <a:t>6a Circuit</a:t>
            </a:r>
            <a:r>
              <a:rPr lang="en-GB" sz="1400" baseline="0"/>
              <a:t> de la </a:t>
            </a:r>
            <a:r>
              <a:rPr lang="en-GB" sz="1400" baseline="0" err="1"/>
              <a:t>Foire</a:t>
            </a:r>
            <a:r>
              <a:rPr lang="en-GB" sz="1400" baseline="0"/>
              <a:t> Internationale</a:t>
            </a:r>
          </a:p>
          <a:p>
            <a:r>
              <a:rPr lang="en-GB" sz="1400" baseline="0"/>
              <a:t>L-1347</a:t>
            </a:r>
          </a:p>
          <a:p>
            <a:r>
              <a:rPr lang="en-GB" sz="1400" baseline="0"/>
              <a:t>Luxembourg</a:t>
            </a:r>
          </a:p>
          <a:p>
            <a:endParaRPr lang="en-GB" sz="1400" baseline="0"/>
          </a:p>
          <a:p>
            <a:pPr eaLnBrk="0" fontAlgn="auto" hangingPunct="0">
              <a:spcAft>
                <a:spcPts val="0"/>
              </a:spcAft>
              <a:defRPr/>
            </a:pPr>
            <a:r>
              <a:rPr lang="en-GB" altLang="en-US" sz="1400" kern="0"/>
              <a:t>Follow the ESM on Twitter: 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en-GB" altLang="en-US" sz="1400" b="0" kern="0"/>
              <a:t>@</a:t>
            </a:r>
            <a:r>
              <a:rPr lang="en-GB" altLang="en-US" sz="1400" b="0" kern="0" err="1"/>
              <a:t>ESM_Press</a:t>
            </a:r>
            <a:endParaRPr lang="en-GB" sz="1400" baseline="0"/>
          </a:p>
        </p:txBody>
      </p:sp>
    </p:spTree>
    <p:extLst>
      <p:ext uri="{BB962C8B-B14F-4D97-AF65-F5344CB8AC3E}">
        <p14:creationId xmlns:p14="http://schemas.microsoft.com/office/powerpoint/2010/main" val="383961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1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0" y="2181225"/>
            <a:ext cx="9957082" cy="356425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2915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2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204618"/>
            <a:ext cx="10032000" cy="1241660"/>
          </a:xfrm>
          <a:prstGeom prst="rect">
            <a:avLst/>
          </a:prstGeom>
        </p:spPr>
        <p:txBody>
          <a:bodyPr lIns="0" bIns="0" anchor="b" anchorCtr="0">
            <a:normAutofit/>
          </a:bodyPr>
          <a:lstStyle>
            <a:lvl1pPr algn="l">
              <a:spcAft>
                <a:spcPts val="4200"/>
              </a:spcAft>
              <a:defRPr sz="3000" cap="all" baseline="0">
                <a:solidFill>
                  <a:srgbClr val="004494"/>
                </a:solidFill>
                <a:latin typeface="+mn-lt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2200" y="1765300"/>
            <a:ext cx="10044113" cy="0"/>
          </a:xfrm>
          <a:prstGeom prst="line">
            <a:avLst/>
          </a:prstGeom>
          <a:ln w="31750">
            <a:solidFill>
              <a:srgbClr val="FF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1" y="2181225"/>
            <a:ext cx="9957079" cy="356425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2176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189BF6-9186-1044-8BB7-C9222D2044F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501438" y="63500"/>
            <a:ext cx="6556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182303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50" r:id="rId4"/>
    <p:sldLayoutId id="2147483663" r:id="rId5"/>
    <p:sldLayoutId id="2147483685" r:id="rId6"/>
    <p:sldLayoutId id="2147483669" r:id="rId7"/>
    <p:sldLayoutId id="2147483679" r:id="rId8"/>
    <p:sldLayoutId id="2147483681" r:id="rId9"/>
    <p:sldLayoutId id="2147483682" r:id="rId10"/>
    <p:sldLayoutId id="2147483684" r:id="rId11"/>
    <p:sldLayoutId id="2147483686" r:id="rId12"/>
    <p:sldLayoutId id="2147483687" r:id="rId13"/>
    <p:sldLayoutId id="214748368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449" y="429976"/>
            <a:ext cx="10032000" cy="1174428"/>
          </a:xfrm>
        </p:spPr>
        <p:txBody>
          <a:bodyPr>
            <a:normAutofit/>
          </a:bodyPr>
          <a:lstStyle/>
          <a:p>
            <a:r>
              <a:rPr lang="sv-SE"/>
              <a:t>CMU REDUX: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2071252"/>
            <a:ext cx="10012898" cy="512093"/>
          </a:xfrm>
        </p:spPr>
        <p:txBody>
          <a:bodyPr>
            <a:normAutofit/>
          </a:bodyPr>
          <a:lstStyle/>
          <a:p>
            <a:r>
              <a:rPr lang="sv-SE" sz="2400"/>
              <a:t>Towards a deeper and more accessible savings and investment union</a:t>
            </a:r>
            <a:endParaRPr lang="en-GB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/>
              <a:t>May 8</a:t>
            </a:r>
            <a:r>
              <a:rPr lang="en-GB" baseline="30000"/>
              <a:t>th</a:t>
            </a:r>
            <a:r>
              <a:rPr lang="en-GB"/>
              <a:t>, 2025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/>
              <a:t>Loukas Kaskarelis, Arndt Kund, Mathias Skrutkowski, Juan Sol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5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3BAF-869B-331A-A52F-E55CE0A47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 EU Platform to Power SME growth and CMU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2B788-5A1B-45FF-7173-B2369712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3D04B8A0-E257-F7C4-53FC-8B4BB160A9DA}"/>
              </a:ext>
            </a:extLst>
          </p:cNvPr>
          <p:cNvSpPr txBox="1">
            <a:spLocks/>
          </p:cNvSpPr>
          <p:nvPr/>
        </p:nvSpPr>
        <p:spPr>
          <a:xfrm>
            <a:off x="1089874" y="1379763"/>
            <a:ext cx="5004138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 kern="1200"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342900" indent="-161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Why SMEs?</a:t>
            </a:r>
          </a:p>
          <a:p>
            <a:endParaRPr lang="en-GB" dirty="0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E8C698D3-5924-B9CC-CD87-BB8B4BE2255D}"/>
              </a:ext>
            </a:extLst>
          </p:cNvPr>
          <p:cNvSpPr txBox="1">
            <a:spLocks/>
          </p:cNvSpPr>
          <p:nvPr/>
        </p:nvSpPr>
        <p:spPr>
          <a:xfrm>
            <a:off x="6210315" y="1379763"/>
            <a:ext cx="5004138" cy="792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 kern="1200"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342900" indent="-161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The Solution: An EU securitisation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Standardises issuance and disclosures.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Enables cross-border pooling and broader investor participation.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Public guarantees derisk specific tranches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Can be linked to dual-transition.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Builds on proven national models (HAPS, GACS). Backed by ECB, Eurogroup and the Noyer report.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231474-C32D-E558-3066-11327F4B0F05}"/>
              </a:ext>
            </a:extLst>
          </p:cNvPr>
          <p:cNvSpPr txBox="1"/>
          <p:nvPr/>
        </p:nvSpPr>
        <p:spPr>
          <a:xfrm>
            <a:off x="1057979" y="1734236"/>
            <a:ext cx="4688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Drive EU jobs, innovation, and long-term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Heavily reliant on bank credit, limiting growth and risk diversification.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449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F3D59A3-A648-FBFC-9106-6903A88E0F77}"/>
              </a:ext>
            </a:extLst>
          </p:cNvPr>
          <p:cNvSpPr txBox="1">
            <a:spLocks/>
          </p:cNvSpPr>
          <p:nvPr/>
        </p:nvSpPr>
        <p:spPr>
          <a:xfrm>
            <a:off x="1089874" y="2998640"/>
            <a:ext cx="5004138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 kern="1200"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342900" indent="-161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The Problem</a:t>
            </a:r>
          </a:p>
          <a:p>
            <a:endParaRPr lang="sv-SE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3779D-4BFB-DE98-29E1-0512B1BA97FD}"/>
              </a:ext>
            </a:extLst>
          </p:cNvPr>
          <p:cNvSpPr txBox="1"/>
          <p:nvPr/>
        </p:nvSpPr>
        <p:spPr>
          <a:xfrm>
            <a:off x="1089874" y="3337268"/>
            <a:ext cx="4688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SME loans are too diverse and unsecured for covered bonds.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 securitisation market remains fragmented, underused, and administratively complex.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449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449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097C256-C129-88D9-B3D8-74C4C92C3CDC}"/>
              </a:ext>
            </a:extLst>
          </p:cNvPr>
          <p:cNvSpPr txBox="1">
            <a:spLocks/>
          </p:cNvSpPr>
          <p:nvPr/>
        </p:nvSpPr>
        <p:spPr>
          <a:xfrm>
            <a:off x="6277692" y="4035789"/>
            <a:ext cx="5004138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 kern="1200"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342900" indent="-161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What It Delivers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663A30-73EE-BC7F-7B76-575E01AC377D}"/>
              </a:ext>
            </a:extLst>
          </p:cNvPr>
          <p:cNvSpPr txBox="1"/>
          <p:nvPr/>
        </p:nvSpPr>
        <p:spPr>
          <a:xfrm>
            <a:off x="6210315" y="4425724"/>
            <a:ext cx="4688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Lower costs, greater transparency and better data access.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Scalable SME securitisation aligned with CMU/SIU and EU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449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449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3AABF-B7E2-4F98-85E2-21D900593DC2}"/>
              </a:ext>
            </a:extLst>
          </p:cNvPr>
          <p:cNvSpPr txBox="1"/>
          <p:nvPr/>
        </p:nvSpPr>
        <p:spPr>
          <a:xfrm>
            <a:off x="-1988" y="568912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“</a:t>
            </a:r>
            <a:r>
              <a:rPr lang="en-GB" sz="1400" i="1" dirty="0"/>
              <a:t>By unlocking bank balance sheets and widening investor participation in SME loan portfolios, securitisation does more than offer a new financing instrument – it aligns with CMU’s aim of deepening cross-border market and propelling productive investment across Member States.”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0281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5A71-3F8C-E26A-82E1-D5BA2836B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policy recommendationS: Three key areas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05E99-045A-C2CA-CED4-43A431EA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5E536-B5AE-0B14-298C-3DDF392BAB7A}"/>
              </a:ext>
            </a:extLst>
          </p:cNvPr>
          <p:cNvSpPr txBox="1"/>
          <p:nvPr/>
        </p:nvSpPr>
        <p:spPr>
          <a:xfrm>
            <a:off x="1080000" y="1416937"/>
            <a:ext cx="848186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Foster greater retail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Programs to match retail investments in equity-like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Gear tax rewards to middle- and lower-income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Set up tax-advantaged savings and investment accounts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449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Boost pension savings/investments</a:t>
            </a:r>
            <a:endParaRPr lang="en-GB" sz="2400" b="1" dirty="0">
              <a:solidFill>
                <a:srgbClr val="0044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Strengthen incentives for funded retirement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Enable pension funds to pursue more active asset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Limit extent of investment guarantees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Make banks part of the CMU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</a:rPr>
              <a:t>Explore a pan-EU infrastructure to support SME securitisation</a:t>
            </a:r>
          </a:p>
        </p:txBody>
      </p:sp>
    </p:spTree>
    <p:extLst>
      <p:ext uri="{BB962C8B-B14F-4D97-AF65-F5344CB8AC3E}">
        <p14:creationId xmlns:p14="http://schemas.microsoft.com/office/powerpoint/2010/main" val="150945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5A71-3F8C-E26A-82E1-D5BA2836B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0"/>
            <a:ext cx="10032000" cy="1125068"/>
          </a:xfrm>
        </p:spPr>
        <p:txBody>
          <a:bodyPr anchor="b">
            <a:normAutofit/>
          </a:bodyPr>
          <a:lstStyle/>
          <a:p>
            <a:r>
              <a:rPr lang="sv-SE"/>
              <a:t>ANNEX - policy recommendations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05E99-045A-C2CA-CED4-43A431EA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7762" y="6457049"/>
            <a:ext cx="9525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38B89F-BD87-4746-B84A-0CD4C05A2E7D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3C012B-9336-43D2-6C53-1D08916FF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84" y="1435510"/>
            <a:ext cx="8520501" cy="50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5F73-B443-26F8-5DA0-83EB6126F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ANNEX - policy recommendations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4BE9B-C98A-A7E4-B7A6-9BDCCED8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26BC2D-D512-1705-63DC-E5ABE75A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46" y="1452863"/>
            <a:ext cx="8327922" cy="52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62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1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9777-E000-990C-59BE-28E3D0156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Why another paper on cmu?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86F6C-7988-D114-B886-74510DED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30E9B-BE18-785B-6F65-83F5B9439F2E}"/>
              </a:ext>
            </a:extLst>
          </p:cNvPr>
          <p:cNvSpPr txBox="1"/>
          <p:nvPr/>
        </p:nvSpPr>
        <p:spPr>
          <a:xfrm>
            <a:off x="1079998" y="1405165"/>
            <a:ext cx="10032000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Context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Renewed focus on CMU, rebranded as SIU… </a:t>
            </a:r>
          </a:p>
          <a:p>
            <a:pPr>
              <a:spcAft>
                <a:spcPts val="300"/>
              </a:spcAft>
            </a:pPr>
            <a:r>
              <a:rPr lang="en-GB" sz="2400" dirty="0">
                <a:solidFill>
                  <a:srgbClr val="00449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 large investment needs identified (</a:t>
            </a:r>
            <a:r>
              <a:rPr lang="en-GB" sz="2400" i="1" dirty="0">
                <a:solidFill>
                  <a:srgbClr val="00449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Letta, Noyer, Draghi</a:t>
            </a:r>
            <a:r>
              <a:rPr lang="en-GB" sz="2400" dirty="0">
                <a:solidFill>
                  <a:srgbClr val="00449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GB" sz="2400" dirty="0">
              <a:solidFill>
                <a:srgbClr val="00449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2400" dirty="0">
                <a:solidFill>
                  <a:srgbClr val="00449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 need for EU’s strategic autonomy continues to grow</a:t>
            </a:r>
            <a:endParaRPr lang="en-GB" sz="2400" dirty="0">
              <a:solidFill>
                <a:srgbClr val="0044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…So far the CMU project has focused on: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Top-down solutions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Harmonization issues; regulation; supervision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ESM contribution in a nutshell</a:t>
            </a:r>
          </a:p>
          <a:p>
            <a:pPr algn="ctr"/>
            <a:r>
              <a:rPr lang="en-GB" sz="2800" b="1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“Propose measures to mobilize higher retail investments</a:t>
            </a:r>
          </a:p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while safeguarding financial stability”</a:t>
            </a:r>
          </a:p>
        </p:txBody>
      </p:sp>
    </p:spTree>
    <p:extLst>
      <p:ext uri="{BB962C8B-B14F-4D97-AF65-F5344CB8AC3E}">
        <p14:creationId xmlns:p14="http://schemas.microsoft.com/office/powerpoint/2010/main" val="180059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99EBB-CA86-3E14-5634-E2F4D5AB8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C227-B55E-5862-A037-E9A57EE24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3 focus areas: diagnosys and recommendation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99816-E93A-03DC-F61C-D6E53AA5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B4FEE-E7C7-4DA0-C753-5CAA8F01F6E8}"/>
              </a:ext>
            </a:extLst>
          </p:cNvPr>
          <p:cNvSpPr txBox="1"/>
          <p:nvPr/>
        </p:nvSpPr>
        <p:spPr>
          <a:xfrm>
            <a:off x="802640" y="2005876"/>
            <a:ext cx="98856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Well-designed incentives and pension reforms </a:t>
            </a:r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</a:t>
            </a:r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xpand range of financial vehicles (especially equity-like) (</a:t>
            </a:r>
            <a:r>
              <a:rPr lang="en-GB" sz="2800" i="1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Ch. 1, 2, and 3</a:t>
            </a:r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Boost cross-border retail investment </a:t>
            </a:r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</a:t>
            </a:r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educe financial fragmentation and increase stability (</a:t>
            </a:r>
            <a:r>
              <a:rPr lang="en-GB" sz="2800" i="1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Ch. 4</a:t>
            </a:r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Revive securitisations </a:t>
            </a:r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Widen access to corporate credit markets and attract broader investor base </a:t>
            </a:r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2800" i="1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Ch. 5</a:t>
            </a:r>
            <a:r>
              <a:rPr lang="en-GB" sz="28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156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9777-E000-990C-59BE-28E3D0156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32080"/>
            <a:ext cx="10032000" cy="1028487"/>
          </a:xfrm>
        </p:spPr>
        <p:txBody>
          <a:bodyPr/>
          <a:lstStyle/>
          <a:p>
            <a:r>
              <a:rPr lang="sv-SE" dirty="0"/>
              <a:t>THE (RETAIL) MONEY IS THERE BUT...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86F6C-7988-D114-B886-74510DED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30E9B-BE18-785B-6F65-83F5B9439F2E}"/>
              </a:ext>
            </a:extLst>
          </p:cNvPr>
          <p:cNvSpPr txBox="1"/>
          <p:nvPr/>
        </p:nvSpPr>
        <p:spPr>
          <a:xfrm>
            <a:off x="985520" y="1679176"/>
            <a:ext cx="5567681" cy="114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200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European consumers are wealthy and thrifty BUT</a:t>
            </a:r>
            <a:r>
              <a:rPr lang="en-GB" sz="2200" i="1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GB" sz="2200" dirty="0">
              <a:solidFill>
                <a:srgbClr val="0044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22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…allocate savings conservatively.</a:t>
            </a:r>
            <a:endParaRPr lang="en-GB" sz="2200" i="1" dirty="0">
              <a:solidFill>
                <a:srgbClr val="00449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of blue bars with black text&#10;&#10;AI-generated content may be incorrect.">
            <a:extLst>
              <a:ext uri="{FF2B5EF4-FFF2-40B4-BE49-F238E27FC236}">
                <a16:creationId xmlns:a16="http://schemas.microsoft.com/office/drawing/2014/main" id="{86ABDD7F-C8A9-9C99-4F07-369D94FD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75" y="3618482"/>
            <a:ext cx="4676775" cy="2809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A63F1E-F3AD-D578-8CE9-5AE2F39B03E8}"/>
              </a:ext>
            </a:extLst>
          </p:cNvPr>
          <p:cNvSpPr txBox="1"/>
          <p:nvPr/>
        </p:nvSpPr>
        <p:spPr>
          <a:xfrm>
            <a:off x="1334813" y="2922224"/>
            <a:ext cx="4541054" cy="1028487"/>
          </a:xfrm>
          <a:prstGeom prst="rect">
            <a:avLst/>
          </a:prstGeom>
        </p:spPr>
        <p:txBody>
          <a:bodyPr lIns="91440" tIns="45720" rIns="91440" bIns="45720" anchor="t"/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 b="1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400"/>
            </a:lvl2pPr>
            <a:lvl3pPr marL="625475" indent="-180975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2000"/>
            </a:lvl3pPr>
            <a:lvl4pPr marL="808038" indent="-182563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</a:lvl4pPr>
            <a:lvl5pPr marL="989013" indent="-180975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0"/>
              <a:t>Households’ deposits and cash holdings</a:t>
            </a:r>
          </a:p>
          <a:p>
            <a:r>
              <a:rPr lang="en-US" sz="1800" b="0"/>
              <a:t>(in % of financial assets)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C70EE27-9D8C-4EDF-BDED-C6A1F6001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316169"/>
              </p:ext>
            </p:extLst>
          </p:nvPr>
        </p:nvGraphicFramePr>
        <p:xfrm>
          <a:off x="6553201" y="3537379"/>
          <a:ext cx="4783686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E097A0C-2EEB-612E-8C76-7D2F16549782}"/>
              </a:ext>
            </a:extLst>
          </p:cNvPr>
          <p:cNvSpPr txBox="1"/>
          <p:nvPr/>
        </p:nvSpPr>
        <p:spPr>
          <a:xfrm>
            <a:off x="6897432" y="2922226"/>
            <a:ext cx="4541054" cy="1028487"/>
          </a:xfrm>
          <a:prstGeom prst="rect">
            <a:avLst/>
          </a:prstGeom>
        </p:spPr>
        <p:txBody>
          <a:bodyPr lIns="91440" tIns="45720" rIns="91440" bIns="45720" anchor="t"/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 b="1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400"/>
            </a:lvl2pPr>
            <a:lvl3pPr marL="625475" indent="-180975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2000"/>
            </a:lvl3pPr>
            <a:lvl4pPr marL="808038" indent="-182563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</a:lvl4pPr>
            <a:lvl5pPr marL="989013" indent="-180975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Households’ wealth distribution across selected assets </a:t>
            </a:r>
            <a:r>
              <a:rPr lang="en-US" sz="1800" b="0"/>
              <a:t>(in % by decile)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CA107-8DAC-6DF3-3F58-EB63AA10DFFB}"/>
              </a:ext>
            </a:extLst>
          </p:cNvPr>
          <p:cNvSpPr txBox="1"/>
          <p:nvPr/>
        </p:nvSpPr>
        <p:spPr>
          <a:xfrm>
            <a:off x="6887272" y="1718439"/>
            <a:ext cx="49084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2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financial wealth is unevenly distributed.</a:t>
            </a:r>
            <a:endParaRPr lang="en-GB" sz="2200" i="1" dirty="0">
              <a:solidFill>
                <a:srgbClr val="00449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9777-E000-990C-59BE-28E3D0156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v-SE" dirty="0"/>
              <a:t>Calibration of Tax incentives:</a:t>
            </a:r>
            <a:br>
              <a:rPr lang="sv-SE" dirty="0"/>
            </a:br>
            <a:r>
              <a:rPr lang="sv-SE" dirty="0"/>
              <a:t>higher penetration vs. Fiscal cost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4EC2862-324C-F891-24C0-B88E880631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1569863"/>
              </p:ext>
            </p:extLst>
          </p:nvPr>
        </p:nvGraphicFramePr>
        <p:xfrm>
          <a:off x="802641" y="2035501"/>
          <a:ext cx="4988560" cy="3877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390">
                  <a:extLst>
                    <a:ext uri="{9D8B030D-6E8A-4147-A177-3AD203B41FA5}">
                      <a16:colId xmlns:a16="http://schemas.microsoft.com/office/drawing/2014/main" val="929782054"/>
                    </a:ext>
                  </a:extLst>
                </a:gridCol>
                <a:gridCol w="974472">
                  <a:extLst>
                    <a:ext uri="{9D8B030D-6E8A-4147-A177-3AD203B41FA5}">
                      <a16:colId xmlns:a16="http://schemas.microsoft.com/office/drawing/2014/main" val="1524605553"/>
                    </a:ext>
                  </a:extLst>
                </a:gridCol>
                <a:gridCol w="1204040">
                  <a:extLst>
                    <a:ext uri="{9D8B030D-6E8A-4147-A177-3AD203B41FA5}">
                      <a16:colId xmlns:a16="http://schemas.microsoft.com/office/drawing/2014/main" val="1270228931"/>
                    </a:ext>
                  </a:extLst>
                </a:gridCol>
                <a:gridCol w="1296658">
                  <a:extLst>
                    <a:ext uri="{9D8B030D-6E8A-4147-A177-3AD203B41FA5}">
                      <a16:colId xmlns:a16="http://schemas.microsoft.com/office/drawing/2014/main" val="2963006321"/>
                    </a:ext>
                  </a:extLst>
                </a:gridCol>
              </a:tblGrid>
              <a:tr h="7700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Plan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</a:rPr>
                        <a:t>d’Epargnes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 Actions</a:t>
                      </a:r>
                      <a:b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(France)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Piani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Individuali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 di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Risparmio</a:t>
                      </a:r>
                      <a:b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</a:b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(Italy)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</a:rPr>
                        <a:t>Investerings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b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</a:rPr>
                        <a:t>sparkonto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(Sweden)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1873511"/>
                  </a:ext>
                </a:extLst>
              </a:tr>
              <a:tr h="99007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Restrictions on asset allocation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Min. 75 % in European companies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Min. 70 % in European companies with a permanent establishment in Italy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>
                          <a:effectLst/>
                        </a:rPr>
                        <a:t>No restrictions</a:t>
                      </a:r>
                      <a:endParaRPr lang="en-GB" sz="105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6638631"/>
                  </a:ext>
                </a:extLst>
              </a:tr>
              <a:tr h="97025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Tax treatment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Five year holding period for tax exemption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Five year holding period for tax exemption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Capital gains tax applied to an imputed return (risk-free rate plus one percentage point)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5739620"/>
                  </a:ext>
                </a:extLst>
              </a:tr>
              <a:tr h="38614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Minimum holding period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5 years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5 years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>
                          <a:effectLst/>
                        </a:rPr>
                        <a:t>No restrictions</a:t>
                      </a:r>
                      <a:endParaRPr lang="en-GB" sz="105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0067795"/>
                  </a:ext>
                </a:extLst>
              </a:tr>
              <a:tr h="45985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Aggregate balance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(€ bn)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101.0 (as per 2022)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19 (as per 2023)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150 (as per 2023)</a:t>
                      </a:r>
                      <a:br>
                        <a:rPr lang="en-GB" sz="1050" dirty="0">
                          <a:effectLst/>
                        </a:rPr>
                      </a:br>
                      <a:r>
                        <a:rPr lang="en-GB" sz="1050" dirty="0">
                          <a:effectLst/>
                        </a:rPr>
                        <a:t>(SEK 1 665 bn)</a:t>
                      </a:r>
                      <a:endParaRPr lang="en-GB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6980337"/>
                  </a:ext>
                </a:extLst>
              </a:tr>
              <a:tr h="3012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Share of GDP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3.5%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0.8%</a:t>
                      </a:r>
                      <a:endParaRPr lang="en-GB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b="1" dirty="0">
                          <a:effectLst/>
                        </a:rPr>
                        <a:t>27%</a:t>
                      </a:r>
                      <a:endParaRPr lang="en-GB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744108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86F6C-7988-D114-B886-74510DED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30E9B-BE18-785B-6F65-83F5B9439F2E}"/>
              </a:ext>
            </a:extLst>
          </p:cNvPr>
          <p:cNvSpPr txBox="1"/>
          <p:nvPr/>
        </p:nvSpPr>
        <p:spPr>
          <a:xfrm>
            <a:off x="790724" y="1544141"/>
            <a:ext cx="5084931" cy="707886"/>
          </a:xfrm>
          <a:prstGeom prst="rect">
            <a:avLst/>
          </a:prstGeom>
        </p:spPr>
        <p:txBody>
          <a:bodyPr lIns="91440" tIns="45720" rIns="91440" bIns="45720" anchor="t"/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 b="1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400"/>
            </a:lvl2pPr>
            <a:lvl3pPr marL="625475" indent="-180975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2000"/>
            </a:lvl3pPr>
            <a:lvl4pPr marL="808038" indent="-182563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</a:lvl4pPr>
            <a:lvl5pPr marL="989013" indent="-180975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GB" dirty="0"/>
              <a:t>Tax preferential investment savings accounts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75053D-6B36-5FFF-DC48-16FE3B2C7DFF}"/>
              </a:ext>
            </a:extLst>
          </p:cNvPr>
          <p:cNvSpPr txBox="1"/>
          <p:nvPr/>
        </p:nvSpPr>
        <p:spPr>
          <a:xfrm>
            <a:off x="6710118" y="1637467"/>
            <a:ext cx="5084931" cy="448833"/>
          </a:xfrm>
          <a:prstGeom prst="rect">
            <a:avLst/>
          </a:prstGeom>
        </p:spPr>
        <p:txBody>
          <a:bodyPr lIns="91440" tIns="45720" rIns="91440" bIns="45720" anchor="t"/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 b="1">
                <a:solidFill>
                  <a:srgbClr val="004494"/>
                </a:solidFill>
              </a:defRPr>
            </a:lvl1pPr>
            <a:lvl2pPr marL="342900" indent="-161925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400"/>
            </a:lvl2pPr>
            <a:lvl3pPr marL="625475" indent="-180975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2000"/>
            </a:lvl3pPr>
            <a:lvl4pPr marL="808038" indent="-182563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</a:lvl4pPr>
            <a:lvl5pPr marL="989013" indent="-180975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GB" dirty="0"/>
              <a:t>Capital gains tax (% total tax revenue 2006-23)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90BBE2-D8ED-E3C7-6E31-2C82F7164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655851"/>
              </p:ext>
            </p:extLst>
          </p:nvPr>
        </p:nvGraphicFramePr>
        <p:xfrm>
          <a:off x="6400801" y="2273579"/>
          <a:ext cx="5557519" cy="380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945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0071-9174-B31A-F154-7667F8767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Retirement savings could play a bigger role in the CMU 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554B5C-E201-AE6A-01C5-D3974946F5D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45919" y="1492772"/>
            <a:ext cx="5324040" cy="785852"/>
          </a:xfrm>
        </p:spPr>
        <p:txBody>
          <a:bodyPr/>
          <a:lstStyle/>
          <a:p>
            <a:r>
              <a:rPr lang="sv-SE" sz="2200" dirty="0"/>
              <a:t>.. and correlate negatively with replacement rates of Pillar 1 PAYG schemes</a:t>
            </a:r>
            <a:endParaRPr lang="en-GB" sz="2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13DCF2-DCE1-C768-E553-64D85B53626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09959" y="6293728"/>
            <a:ext cx="4860000" cy="441602"/>
          </a:xfrm>
        </p:spPr>
        <p:txBody>
          <a:bodyPr/>
          <a:lstStyle/>
          <a:p>
            <a:r>
              <a:rPr lang="sv-SE" dirty="0"/>
              <a:t>Source: European Commission, ESM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403BD1-8677-1583-F00D-F73957578DA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089874" y="1485794"/>
            <a:ext cx="5108280" cy="641586"/>
          </a:xfrm>
        </p:spPr>
        <p:txBody>
          <a:bodyPr lIns="91440" tIns="45720" rIns="91440" bIns="45720" anchor="t"/>
          <a:lstStyle/>
          <a:p>
            <a:r>
              <a:rPr lang="sv-SE" sz="2200" dirty="0"/>
              <a:t>Funded pensions vary across countries..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72E8A26-55D2-BF88-84D5-54E812AE060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261779" y="6329678"/>
            <a:ext cx="4860000" cy="441602"/>
          </a:xfrm>
        </p:spPr>
        <p:txBody>
          <a:bodyPr lIns="91440" tIns="45720" rIns="91440" bIns="45720" anchor="t"/>
          <a:lstStyle/>
          <a:p>
            <a:r>
              <a:rPr lang="sv-SE" dirty="0"/>
              <a:t>Source: OECD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38B89F-BD87-4746-B84A-0CD4C05A2E7D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6" name="Picture 5" descr="A graph with yellow bars&#10;&#10;AI-generated content may be incorrect.">
            <a:extLst>
              <a:ext uri="{FF2B5EF4-FFF2-40B4-BE49-F238E27FC236}">
                <a16:creationId xmlns:a16="http://schemas.microsoft.com/office/drawing/2014/main" id="{94DB119D-C817-63D1-CD10-C2DA7D128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04" y="2789853"/>
            <a:ext cx="5323096" cy="3191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45B52E-4516-1DFF-D7DF-3BA154804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843" y="2273100"/>
            <a:ext cx="3883639" cy="3943651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DBEA2754-6771-FC82-EA39-FBDF5A369C8E}"/>
              </a:ext>
            </a:extLst>
          </p:cNvPr>
          <p:cNvSpPr txBox="1">
            <a:spLocks/>
          </p:cNvSpPr>
          <p:nvPr/>
        </p:nvSpPr>
        <p:spPr>
          <a:xfrm>
            <a:off x="1137639" y="2279297"/>
            <a:ext cx="5108280" cy="462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None/>
              <a:defRPr sz="2000" kern="1200"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342900" indent="-161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"/>
              </a:spcAft>
              <a:buClr>
                <a:srgbClr val="004494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sv-SE" sz="1800" b="1" dirty="0"/>
              <a:t>Assets earmarked for retirement (% of GDP)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66362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1DE4-0952-1A66-2ADC-DC97B4803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Could Pension system reform be the needed catalyst?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BA071-AD1C-A3A2-85B2-BB8E84479CB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45920" y="1495993"/>
            <a:ext cx="4995012" cy="785852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Lower PAYG entitlements drive funded pensions and stock </a:t>
            </a:r>
            <a:r>
              <a:rPr lang="en-US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market </a:t>
            </a:r>
            <a:r>
              <a:rPr lang="en-US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capitalisation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50EA85-4E30-1B71-B5E9-A5A9D879846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45466" y="6281019"/>
            <a:ext cx="4860000" cy="441602"/>
          </a:xfrm>
        </p:spPr>
        <p:txBody>
          <a:bodyPr/>
          <a:lstStyle/>
          <a:p>
            <a:r>
              <a:rPr lang="en-GB" dirty="0">
                <a:solidFill>
                  <a:srgbClr val="4D4D4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Source: World Bank, CEIC,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EC report on ageing and pensions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F060B8-6EA6-F99C-8321-5B5CE8C87EC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089874" y="1489015"/>
            <a:ext cx="4860000" cy="792830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Household wealth is higher in countries with less generous PAYG schemes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45081E-59A5-ED2A-8A14-A67F35D6E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89420" y="6281019"/>
            <a:ext cx="4860000" cy="441602"/>
          </a:xfrm>
        </p:spPr>
        <p:txBody>
          <a:bodyPr/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OECD, EC report on ageing and pensions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CE691-6AC4-1037-6D2C-1C11DA83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0FA6F76C-2B82-6803-EA9E-72C20FD7451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57135859"/>
              </p:ext>
            </p:extLst>
          </p:nvPr>
        </p:nvGraphicFramePr>
        <p:xfrm>
          <a:off x="6245225" y="2536541"/>
          <a:ext cx="5134850" cy="315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5200E8FA-CAE2-350B-52F6-1D92ADDA3FA0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4259566161"/>
              </p:ext>
            </p:extLst>
          </p:nvPr>
        </p:nvGraphicFramePr>
        <p:xfrm>
          <a:off x="811925" y="2536541"/>
          <a:ext cx="5138026" cy="31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753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2A4B1F-2F60-4F46-4438-C16657D30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29" y="2885277"/>
            <a:ext cx="5320319" cy="3270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10AAFB-D445-9941-97A0-C2552C303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747" y="2985727"/>
            <a:ext cx="1854861" cy="2087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79777-E000-990C-59BE-28E3D0156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EU retail investments exhibit Excessive home bias...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86F6C-7988-D114-B886-74510DED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30E9B-BE18-785B-6F65-83F5B9439F2E}"/>
              </a:ext>
            </a:extLst>
          </p:cNvPr>
          <p:cNvSpPr txBox="1"/>
          <p:nvPr/>
        </p:nvSpPr>
        <p:spPr>
          <a:xfrm>
            <a:off x="883920" y="1443386"/>
            <a:ext cx="987552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Direct cross-border investments remarkably small for 25yo monetary union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International investments skewed towards non-EU—mostly US.</a:t>
            </a:r>
            <a:endParaRPr lang="en-GB" sz="2200" dirty="0">
              <a:solidFill>
                <a:srgbClr val="00449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449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Asset diversification across EU countries is rather low</a:t>
            </a:r>
            <a:endParaRPr lang="en-GB" sz="2200" dirty="0">
              <a:solidFill>
                <a:srgbClr val="00449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D0E82C-E56F-DFA1-9DD2-B96B1DAF3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088" y="2985728"/>
            <a:ext cx="4286125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C924-485B-FDCE-FD45-5E0B1C4A2A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R="356870" algn="just">
              <a:lnSpc>
                <a:spcPct val="110000"/>
              </a:lnSpc>
              <a:spcAft>
                <a:spcPts val="2400"/>
              </a:spcAft>
            </a:pPr>
            <a:r>
              <a:rPr lang="en-GB"/>
              <a:t>Making Banks Part of the Capital Markets Solution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0AC93D-0A58-686F-5151-EC1279E6ADD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089873" y="1501696"/>
            <a:ext cx="10129112" cy="514673"/>
          </a:xfrm>
        </p:spPr>
        <p:txBody>
          <a:bodyPr/>
          <a:lstStyle/>
          <a:p>
            <a:r>
              <a:rPr lang="en-US" sz="1800" b="1">
                <a:solidFill>
                  <a:srgbClr val="004494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EU securitisation and covered bond issuance volumes close to US non-agency securitisation (in € bn)</a:t>
            </a:r>
            <a:endParaRPr lang="en-GB" b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FA97DB-2EFA-F03A-DFCD-352D2FECAD8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089873" y="5854155"/>
            <a:ext cx="4860000" cy="441602"/>
          </a:xfrm>
        </p:spPr>
        <p:txBody>
          <a:bodyPr/>
          <a:lstStyle/>
          <a:p>
            <a:r>
              <a:rPr lang="en-GB"/>
              <a:t>Sources: AFME, Dealogic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E5746-7BD0-8922-6C56-E87F5827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B89F-BD87-4746-B84A-0CD4C05A2E7D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9" name="Chart Placeholder 18">
            <a:extLst>
              <a:ext uri="{FF2B5EF4-FFF2-40B4-BE49-F238E27FC236}">
                <a16:creationId xmlns:a16="http://schemas.microsoft.com/office/drawing/2014/main" id="{3A0DDF11-FB65-920C-E2A6-3330C31E2398}"/>
              </a:ext>
            </a:extLst>
          </p:cNvPr>
          <p:cNvPicPr>
            <a:picLocks noGrp="1" noChangeAspect="1"/>
          </p:cNvPicPr>
          <p:nvPr>
            <p:ph type="chart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70" y="1911384"/>
            <a:ext cx="8740406" cy="386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52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M Corporate Colours">
      <a:dk1>
        <a:sysClr val="windowText" lastClr="000000"/>
      </a:dk1>
      <a:lt1>
        <a:sysClr val="window" lastClr="FFFFFF"/>
      </a:lt1>
      <a:dk2>
        <a:srgbClr val="003D66"/>
      </a:dk2>
      <a:lt2>
        <a:srgbClr val="F1F2F2"/>
      </a:lt2>
      <a:accent1>
        <a:srgbClr val="004494"/>
      </a:accent1>
      <a:accent2>
        <a:srgbClr val="FFD500"/>
      </a:accent2>
      <a:accent3>
        <a:srgbClr val="4D4D4D"/>
      </a:accent3>
      <a:accent4>
        <a:srgbClr val="DD277E"/>
      </a:accent4>
      <a:accent5>
        <a:srgbClr val="003D66"/>
      </a:accent5>
      <a:accent6>
        <a:srgbClr val="A98B1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M PowerPoint template" id="{AE9DC1B6-C1E4-49E9-A300-B1A06A1932A6}" vid="{14DDF030-DE7D-4CB5-9082-D71D65312B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vent xmlns="66fae39f-d7d9-4f6f-92fb-8b4c1caa2434">
      <Value>External presentation/Speech</Value>
    </Event>
    <TaxCatchAll xmlns="15ac8131-6f28-437f-bb89-657faef636c8" xsi:nil="true"/>
    <lcf76f155ced4ddcb4097134ff3c332f xmlns="66fae39f-d7d9-4f6f-92fb-8b4c1caa2434">
      <Terms xmlns="http://schemas.microsoft.com/office/infopath/2007/PartnerControls"/>
    </lcf76f155ced4ddcb4097134ff3c332f>
    <DocumentType xmlns="66fae39f-d7d9-4f6f-92fb-8b4c1caa2434">
      <Value>Presentation</Value>
    </DocumentType>
    <EventPeriod xmlns="66fae39f-d7d9-4f6f-92fb-8b4c1caa2434" xsi:nil="true"/>
    <Topic xmlns="66fae39f-d7d9-4f6f-92fb-8b4c1caa2434">
      <Value>CMU</Value>
    </Topic>
    <Entity xmlns="66fae39f-d7d9-4f6f-92fb-8b4c1caa2434">ESM</Entity>
    <Category xmlns="66fae39f-d7d9-4f6f-92fb-8b4c1caa2434">Policy work</Category>
    <_dlc_DocId xmlns="15ac8131-6f28-437f-bb89-657faef636c8">ESM1-597189086-67502</_dlc_DocId>
    <_dlc_DocIdUrl xmlns="15ac8131-6f28-437f-bb89-657faef636c8">
      <Url>https://esm.sharepoint.com/sites/BAU-FSMA/_layouts/15/DocIdRedir.aspx?ID=ESM1-597189086-67502</Url>
      <Description>ESM1-597189086-67502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8912603C2C64BA3F90795E5362CAA" ma:contentTypeVersion="24" ma:contentTypeDescription="Create a new document." ma:contentTypeScope="" ma:versionID="f13378c6de82f607b5ff1eaab714e58b">
  <xsd:schema xmlns:xsd="http://www.w3.org/2001/XMLSchema" xmlns:xs="http://www.w3.org/2001/XMLSchema" xmlns:p="http://schemas.microsoft.com/office/2006/metadata/properties" xmlns:ns2="66fae39f-d7d9-4f6f-92fb-8b4c1caa2434" xmlns:ns3="15ac8131-6f28-437f-bb89-657faef636c8" targetNamespace="http://schemas.microsoft.com/office/2006/metadata/properties" ma:root="true" ma:fieldsID="45ae44e59b63e180ffd1e6ede3af06bd" ns2:_="" ns3:_="">
    <xsd:import namespace="66fae39f-d7d9-4f6f-92fb-8b4c1caa2434"/>
    <xsd:import namespace="15ac8131-6f28-437f-bb89-657faef636c8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DocumentType" minOccurs="0"/>
                <xsd:element ref="ns2:EventPeriod" minOccurs="0"/>
                <xsd:element ref="ns2:Entity"/>
                <xsd:element ref="ns2:Event" minOccurs="0"/>
                <xsd:element ref="ns2:Category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ae39f-d7d9-4f6f-92fb-8b4c1caa2434" elementFormDefault="qualified">
    <xsd:import namespace="http://schemas.microsoft.com/office/2006/documentManagement/types"/>
    <xsd:import namespace="http://schemas.microsoft.com/office/infopath/2007/PartnerControls"/>
    <xsd:element name="Topic" ma:index="2" nillable="true" ma:displayName="Topic" ma:internalName="Topic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"/>
                    <xsd:enumeration value="Asset repricing"/>
                    <xsd:enumeration value="Backtesting"/>
                    <xsd:enumeration value="Bail-in"/>
                    <xsd:enumeration value="Banking offsite"/>
                    <xsd:enumeration value="Banks"/>
                    <xsd:enumeration value="Banks outlook"/>
                    <xsd:enumeration value="Basel III"/>
                    <xsd:enumeration value="BREXIT"/>
                    <xsd:enumeration value="CMU"/>
                    <xsd:enumeration value="Common backstop to SRF"/>
                    <xsd:enumeration value="Credit"/>
                    <xsd:enumeration value="Cyprus"/>
                    <xsd:enumeration value="Debt/Deleveraging"/>
                    <xsd:enumeration value="Deposit Guarantee Schemes"/>
                    <xsd:enumeration value="DTA"/>
                    <xsd:enumeration value="Economics country monitor"/>
                    <xsd:enumeration value="EMA Quarterly"/>
                    <xsd:enumeration value="Emerging markets"/>
                    <xsd:enumeration value="EWS"/>
                    <xsd:enumeration value="FINALNOTE"/>
                    <xsd:enumeration value="Financial Stability"/>
                    <xsd:enumeration value="Greece"/>
                    <xsd:enumeration value="GREXIT"/>
                    <xsd:enumeration value="IMF Meeting"/>
                    <xsd:enumeration value="Internal"/>
                    <xsd:enumeration value="Ireland"/>
                    <xsd:enumeration value="Oil and gas exposure"/>
                    <xsd:enumeration value="Portugal"/>
                    <xsd:enumeration value="Pre-monitoring scoring"/>
                    <xsd:enumeration value="Productivity"/>
                    <xsd:enumeration value="Profitability"/>
                    <xsd:enumeration value="RCAP"/>
                    <xsd:enumeration value="Regulation"/>
                    <xsd:enumeration value="Resolution framework"/>
                    <xsd:enumeration value="Sovereign risk"/>
                    <xsd:enumeration value="Spain"/>
                    <xsd:enumeration value="SRF"/>
                    <xsd:enumeration value="SRM"/>
                    <xsd:enumeration value="T-LAC"/>
                    <xsd:enumeration value="US"/>
                    <xsd:enumeration value="Dora"/>
                  </xsd:restriction>
                </xsd:simpleType>
              </xsd:element>
            </xsd:sequence>
          </xsd:extension>
        </xsd:complexContent>
      </xsd:complexType>
    </xsd:element>
    <xsd:element name="DocumentType" ma:index="3" nillable="true" ma:displayName="Document 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alysis"/>
                    <xsd:enumeration value="Comment"/>
                    <xsd:enumeration value="Data/Spreadsheet"/>
                    <xsd:enumeration value="Law/regulation"/>
                    <xsd:enumeration value="Legislative text"/>
                    <xsd:enumeration value="Minutes"/>
                    <xsd:enumeration value="Note"/>
                    <xsd:enumeration value="Presentation"/>
                    <xsd:enumeration value="Report"/>
                    <xsd:enumeration value="Research"/>
                    <xsd:enumeration value="Resolution"/>
                    <xsd:enumeration value="Speaking notes"/>
                    <xsd:enumeration value="Summary"/>
                  </xsd:restriction>
                </xsd:simpleType>
              </xsd:element>
            </xsd:sequence>
          </xsd:extension>
        </xsd:complexContent>
      </xsd:complexType>
    </xsd:element>
    <xsd:element name="EventPeriod" ma:index="4" nillable="true" ma:displayName="Event period" ma:internalName="EventPeriod" ma:readOnly="false">
      <xsd:simpleType>
        <xsd:restriction base="dms:Text"/>
      </xsd:simpleType>
    </xsd:element>
    <xsd:element name="Entity" ma:index="5" ma:displayName="Entity" ma:format="Dropdown" ma:internalName="Entity" ma:readOnly="false">
      <xsd:simpleType>
        <xsd:restriction base="dms:Choice">
          <xsd:enumeration value="All Countries"/>
          <xsd:enumeration value="Austria"/>
          <xsd:enumeration value="Banking Team"/>
          <xsd:enumeration value="Belgium"/>
          <xsd:enumeration value="Cyprus"/>
          <xsd:enumeration value="EBA"/>
          <xsd:enumeration value="ECB"/>
          <xsd:enumeration value="EFC"/>
          <xsd:enumeration value="EFC/EWG"/>
          <xsd:enumeration value="EIB"/>
          <xsd:enumeration value="ESM"/>
          <xsd:enumeration value="EUROFI"/>
          <xsd:enumeration value="Eurogroup"/>
          <xsd:enumeration value="European Commission"/>
          <xsd:enumeration value="EWG"/>
          <xsd:enumeration value="Germany"/>
          <xsd:enumeration value="Greece"/>
          <xsd:enumeration value="IMF"/>
          <xsd:enumeration value="Ireland"/>
          <xsd:enumeration value="Italy"/>
          <xsd:enumeration value="Japan"/>
          <xsd:enumeration value="Netherlands"/>
          <xsd:enumeration value="Piraeus Bank"/>
          <xsd:enumeration value="Portugal"/>
          <xsd:enumeration value="Slovenia"/>
          <xsd:enumeration value="Spain"/>
          <xsd:enumeration value="SRB"/>
          <xsd:enumeration value="SSM"/>
          <xsd:enumeration value="US"/>
          <xsd:enumeration value="USA"/>
        </xsd:restriction>
      </xsd:simpleType>
    </xsd:element>
    <xsd:element name="Event" ma:index="6" nillable="true" ma:displayName="Event" ma:internalName="Event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ual meeting"/>
                    <xsd:enumeration value="Annual report"/>
                    <xsd:enumeration value="background reading"/>
                    <xsd:enumeration value="External presentation/Speech"/>
                    <xsd:enumeration value="Internal communication"/>
                    <xsd:enumeration value="Meeting"/>
                    <xsd:enumeration value="Mission"/>
                    <xsd:enumeration value="note preparation"/>
                    <xsd:enumeration value="pre-mon scoring exercise"/>
                    <xsd:enumeration value="pre-monitoring presentation"/>
                    <xsd:enumeration value="Quarterly BVI report"/>
                    <xsd:enumeration value="Seminar"/>
                    <xsd:enumeration value="Taskforce on SRF and common backstop"/>
                  </xsd:restriction>
                </xsd:simpleType>
              </xsd:element>
            </xsd:sequence>
          </xsd:extension>
        </xsd:complexContent>
      </xsd:complexType>
    </xsd:element>
    <xsd:element name="Category" ma:index="7" ma:displayName="Category" ma:format="Dropdown" ma:internalName="Category" ma:readOnly="false">
      <xsd:simpleType>
        <xsd:restriction base="dms:Choice">
          <xsd:enumeration value="Admin"/>
          <xsd:enumeration value="Background"/>
          <xsd:enumeration value="BVI Quarterly"/>
          <xsd:enumeration value="Policy work"/>
          <xsd:enumeration value="Pre-monitoring"/>
          <xsd:enumeration value="Programme"/>
          <xsd:enumeration value="Research"/>
          <xsd:enumeration value="Weekly Banking Monitor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6ac0feec-d12f-4e8a-a0f9-8c1043693a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c8131-6f28-437f-bb89-657faef636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31" nillable="true" ma:displayName="Taxonomy Catch All Column" ma:hidden="true" ma:list="{2aadbbff-8090-4fd4-8203-b3ff8ff66b40}" ma:internalName="TaxCatchAll" ma:showField="CatchAllData" ma:web="15ac8131-6f28-437f-bb89-657faef636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2A615A-0C95-4C5F-9799-BA4838FD8A3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F4C13D5-2AF6-42E7-9A6C-D954D16FB3B8}">
  <ds:schemaRefs>
    <ds:schemaRef ds:uri="66fae39f-d7d9-4f6f-92fb-8b4c1caa2434"/>
    <ds:schemaRef ds:uri="15ac8131-6f28-437f-bb89-657faef636c8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B54623D-0489-4E05-BDE2-18F0BA9DCB6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21C9851-3826-47C0-954E-B25C1BD56370}">
  <ds:schemaRefs>
    <ds:schemaRef ds:uri="15ac8131-6f28-437f-bb89-657faef636c8"/>
    <ds:schemaRef ds:uri="66fae39f-d7d9-4f6f-92fb-8b4c1caa24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ESM PowerPoint template</Template>
  <TotalTime>620</TotalTime>
  <Words>844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CMU REDUX:</vt:lpstr>
      <vt:lpstr>Why another paper on cmu?</vt:lpstr>
      <vt:lpstr>3 focus areas: diagnosys and recommendation</vt:lpstr>
      <vt:lpstr>THE (RETAIL) MONEY IS THERE BUT...</vt:lpstr>
      <vt:lpstr>Calibration of Tax incentives: higher penetration vs. Fiscal cost</vt:lpstr>
      <vt:lpstr>Retirement savings could play a bigger role in the CMU </vt:lpstr>
      <vt:lpstr>Could Pension system reform be the needed catalyst?</vt:lpstr>
      <vt:lpstr>EU retail investments exhibit Excessive home bias...</vt:lpstr>
      <vt:lpstr>Making Banks Part of the Capital Markets Solution</vt:lpstr>
      <vt:lpstr>AN EU Platform to Power SME growth and CMU</vt:lpstr>
      <vt:lpstr>policy recommendationS: Three key areas</vt:lpstr>
      <vt:lpstr>ANNEX - policy recommendations</vt:lpstr>
      <vt:lpstr>ANNEX - policy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Mathias Skrutkowski</dc:creator>
  <cp:lastModifiedBy>Juan Sole</cp:lastModifiedBy>
  <cp:revision>11</cp:revision>
  <dcterms:created xsi:type="dcterms:W3CDTF">2024-11-26T16:10:00Z</dcterms:created>
  <dcterms:modified xsi:type="dcterms:W3CDTF">2025-06-03T11:32:22Z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0x0101008E88912603C2C64BA3F90795E5362CAA</vt:lpwstr>
  </property>
  <property fmtid="{D5CDD505-2E9C-101B-9397-08002B2CF9AE}" pid="3" name="MSIP_Label_1764a71f-7e5e-4aeb-ba26-1fccf4925c1d_Enabled">
    <vt:lpwstr>true</vt:lpwstr>
  </property>
  <property fmtid="{D5CDD505-2E9C-101B-9397-08002B2CF9AE}" pid="4" name="MSIP_Label_1764a71f-7e5e-4aeb-ba26-1fccf4925c1d_SetDate">
    <vt:lpwstr>2024-11-26T16:31:57Z</vt:lpwstr>
  </property>
  <property fmtid="{D5CDD505-2E9C-101B-9397-08002B2CF9AE}" pid="5" name="MSIP_Label_1764a71f-7e5e-4aeb-ba26-1fccf4925c1d_Method">
    <vt:lpwstr>Standard</vt:lpwstr>
  </property>
  <property fmtid="{D5CDD505-2E9C-101B-9397-08002B2CF9AE}" pid="6" name="MSIP_Label_1764a71f-7e5e-4aeb-ba26-1fccf4925c1d_Name">
    <vt:lpwstr>Internal</vt:lpwstr>
  </property>
  <property fmtid="{D5CDD505-2E9C-101B-9397-08002B2CF9AE}" pid="7" name="MSIP_Label_1764a71f-7e5e-4aeb-ba26-1fccf4925c1d_SiteId">
    <vt:lpwstr>98e29ecf-22bf-49bc-85a7-51537b56ef79</vt:lpwstr>
  </property>
  <property fmtid="{D5CDD505-2E9C-101B-9397-08002B2CF9AE}" pid="8" name="MSIP_Label_1764a71f-7e5e-4aeb-ba26-1fccf4925c1d_ActionId">
    <vt:lpwstr>e1d96a48-c5f6-4bad-ac70-ace2d9561031</vt:lpwstr>
  </property>
  <property fmtid="{D5CDD505-2E9C-101B-9397-08002B2CF9AE}" pid="9" name="MSIP_Label_1764a71f-7e5e-4aeb-ba26-1fccf4925c1d_ContentBits">
    <vt:lpwstr>1</vt:lpwstr>
  </property>
  <property fmtid="{D5CDD505-2E9C-101B-9397-08002B2CF9AE}" pid="10" name="ClassificationContentMarkingHeaderLocations">
    <vt:lpwstr>Office Theme:3</vt:lpwstr>
  </property>
  <property fmtid="{D5CDD505-2E9C-101B-9397-08002B2CF9AE}" pid="11" name="ClassificationContentMarkingHeaderText">
    <vt:lpwstr>Internal Use</vt:lpwstr>
  </property>
  <property fmtid="{D5CDD505-2E9C-101B-9397-08002B2CF9AE}" pid="12" name="MediaServiceImageTags">
    <vt:lpwstr/>
  </property>
  <property fmtid="{D5CDD505-2E9C-101B-9397-08002B2CF9AE}" pid="13" name="_dlc_DocIdItemGuid">
    <vt:lpwstr>fe3b0140-75b5-4d0c-bd8b-ebd4c708af27</vt:lpwstr>
  </property>
</Properties>
</file>