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Lst>
  <p:notesMasterIdLst>
    <p:notesMasterId r:id="rId23"/>
  </p:notesMasterIdLst>
  <p:handoutMasterIdLst>
    <p:handoutMasterId r:id="rId24"/>
  </p:handoutMasterIdLst>
  <p:sldIdLst>
    <p:sldId id="2145706617" r:id="rId2"/>
    <p:sldId id="339" r:id="rId3"/>
    <p:sldId id="2145706615" r:id="rId4"/>
    <p:sldId id="2145706273" r:id="rId5"/>
    <p:sldId id="2145706308" r:id="rId6"/>
    <p:sldId id="2145706284" r:id="rId7"/>
    <p:sldId id="2145706285" r:id="rId8"/>
    <p:sldId id="2145706262" r:id="rId9"/>
    <p:sldId id="2145706263" r:id="rId10"/>
    <p:sldId id="2145706266" r:id="rId11"/>
    <p:sldId id="2145706274" r:id="rId12"/>
    <p:sldId id="2145706279" r:id="rId13"/>
    <p:sldId id="2145706267" r:id="rId14"/>
    <p:sldId id="2145706290" r:id="rId15"/>
    <p:sldId id="2145706269" r:id="rId16"/>
    <p:sldId id="379" r:id="rId17"/>
    <p:sldId id="2145706619" r:id="rId18"/>
    <p:sldId id="2145706271" r:id="rId19"/>
    <p:sldId id="2145706306" r:id="rId20"/>
    <p:sldId id="342" r:id="rId21"/>
    <p:sldId id="2145706616" r:id="rId22"/>
  </p:sldIdLst>
  <p:sldSz cx="9144000" cy="5143500" type="screen16x9"/>
  <p:notesSz cx="6805613" cy="9944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624">
          <p15:clr>
            <a:srgbClr val="A4A3A4"/>
          </p15:clr>
        </p15:guide>
        <p15:guide id="2" orient="horz" pos="327">
          <p15:clr>
            <a:srgbClr val="A4A3A4"/>
          </p15:clr>
        </p15:guide>
        <p15:guide id="3" orient="horz" pos="2796">
          <p15:clr>
            <a:srgbClr val="A4A3A4"/>
          </p15:clr>
        </p15:guide>
        <p15:guide id="4" orient="horz" pos="3083">
          <p15:clr>
            <a:srgbClr val="A4A3A4"/>
          </p15:clr>
        </p15:guide>
        <p15:guide id="5" orient="horz" pos="673">
          <p15:clr>
            <a:srgbClr val="A4A3A4"/>
          </p15:clr>
        </p15:guide>
        <p15:guide id="6" orient="horz" pos="872">
          <p15:clr>
            <a:srgbClr val="A4A3A4"/>
          </p15:clr>
        </p15:guide>
        <p15:guide id="7" orient="horz" pos="1772">
          <p15:clr>
            <a:srgbClr val="A4A3A4"/>
          </p15:clr>
        </p15:guide>
        <p15:guide id="8" pos="5602">
          <p15:clr>
            <a:srgbClr val="A4A3A4"/>
          </p15:clr>
        </p15:guide>
        <p15:guide id="9" pos="176">
          <p15:clr>
            <a:srgbClr val="A4A3A4"/>
          </p15:clr>
        </p15:guide>
        <p15:guide id="10"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FE1009-A68B-303B-1113-912556A369B4}" name="Rouveyrol, Clément" initials="RC" userId="S::Clement.Rouveyrol@ecb.europa.eu::6c124b6f-2a5b-4a0f-8f02-8a589014d2db" providerId="AD"/>
  <p188:author id="{64743736-B767-08F9-F371-1D9D75092447}" name="Parisi, Laura" initials="LP" userId="S::Laura.Parisi@ecb.europa.eu::fe93b2f6-8c6e-4709-9835-802f49d3a075" providerId="AD"/>
  <p188:author id="{03463650-5926-9C3C-7FA1-7ABE4EBD44E0}" name="Kapp, Daniel" initials="DK" userId="S::Daniel.Kapp@ecb.europa.eu::48f49f0f-0efc-450e-80d5-092ba85a3c13" providerId="AD"/>
  <p188:author id="{15481599-C6C2-FDF1-A3D4-D6BBC9EDBCFB}" name="Evrard, Johanne" initials="EJ" userId="S::Johanne.Evrard@ecb.europa.eu::94980f70-a1ef-4119-9c23-5ed53abd4c5e" providerId="AD"/>
  <p188:author id="{DB8255BE-49BE-356A-004D-979E3E0C1799}" name="Rouveyrol, Clément" initials="RC" userId="S::clement.rouveyrol@ecb.europa.eu::6c124b6f-2a5b-4a0f-8f02-8a589014d2db" providerId="AD"/>
  <p188:author id="{7D8872C9-F941-8B67-B954-F7C15688B059}" name="Christie, Rebecca" initials="CR" userId="S::rebecca.christie@ecb.europa.eu::58980e8f-e96c-4d85-a5db-a957aef91444" providerId="AD"/>
  <p188:author id="{8D2FAFCA-3697-103C-59DB-9E0A20705D38}" name="van Overbeek, Fons" initials="vOF" userId="S::fons.van_overbeek@ecb.europa.eu::9ecade2c-d3d5-48a9-a268-fe353f07756d" providerId="AD"/>
  <p188:author id="{6C173FF8-80E8-6BA2-37C8-AF32B9E4F106}" name="Wedow, Michael" initials="WM" userId="S::Michael.Wedow@ecb.europa.eu::ff3d7eb8-45b9-415e-94c2-5fdc5c7de3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9"/>
    <a:srgbClr val="9EC9EA"/>
    <a:srgbClr val="328DD2"/>
    <a:srgbClr val="195FB5"/>
    <a:srgbClr val="FF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77974" autoAdjust="0"/>
  </p:normalViewPr>
  <p:slideViewPr>
    <p:cSldViewPr snapToGrid="0">
      <p:cViewPr varScale="1">
        <p:scale>
          <a:sx n="103" d="100"/>
          <a:sy n="103" d="100"/>
        </p:scale>
        <p:origin x="1884" y="312"/>
      </p:cViewPr>
      <p:guideLst>
        <p:guide orient="horz" pos="624"/>
        <p:guide orient="horz" pos="327"/>
        <p:guide orient="horz" pos="2796"/>
        <p:guide orient="horz" pos="3083"/>
        <p:guide orient="horz" pos="673"/>
        <p:guide orient="horz" pos="872"/>
        <p:guide orient="horz" pos="1772"/>
        <p:guide pos="5602"/>
        <p:guide pos="176"/>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8" d="100"/>
          <a:sy n="118" d="100"/>
        </p:scale>
        <p:origin x="-2322"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3324" tIns="46662" rIns="93324" bIns="46662" rtlCol="0"/>
          <a:lstStyle>
            <a:lvl1pPr algn="l">
              <a:defRPr sz="1200"/>
            </a:lvl1pPr>
          </a:lstStyle>
          <a:p>
            <a:pPr>
              <a:defRPr/>
            </a:pPr>
            <a:endParaRPr lang="en-GB"/>
          </a:p>
        </p:txBody>
      </p:sp>
      <p:sp>
        <p:nvSpPr>
          <p:cNvPr id="3" name="Date Placeholder 2"/>
          <p:cNvSpPr>
            <a:spLocks noGrp="1"/>
          </p:cNvSpPr>
          <p:nvPr>
            <p:ph type="dt" sz="quarter" idx="1"/>
          </p:nvPr>
        </p:nvSpPr>
        <p:spPr>
          <a:xfrm>
            <a:off x="3855333" y="1"/>
            <a:ext cx="2949099" cy="497205"/>
          </a:xfrm>
          <a:prstGeom prst="rect">
            <a:avLst/>
          </a:prstGeom>
        </p:spPr>
        <p:txBody>
          <a:bodyPr vert="horz" lIns="93324" tIns="46662" rIns="93324" bIns="46662" rtlCol="0"/>
          <a:lstStyle>
            <a:lvl1pPr algn="r">
              <a:defRPr sz="1200"/>
            </a:lvl1pPr>
          </a:lstStyle>
          <a:p>
            <a:pPr>
              <a:defRPr/>
            </a:pPr>
            <a:fld id="{CAB7FC4A-625A-4997-845F-B4C665339F19}" type="datetimeFigureOut">
              <a:rPr lang="en-GB"/>
              <a:pPr>
                <a:defRPr/>
              </a:pPr>
              <a:t>03/06/2025</a:t>
            </a:fld>
            <a:endParaRPr lang="en-GB"/>
          </a:p>
        </p:txBody>
      </p:sp>
      <p:sp>
        <p:nvSpPr>
          <p:cNvPr id="4" name="Footer Placeholder 3"/>
          <p:cNvSpPr>
            <a:spLocks noGrp="1"/>
          </p:cNvSpPr>
          <p:nvPr>
            <p:ph type="ftr" sz="quarter" idx="2"/>
          </p:nvPr>
        </p:nvSpPr>
        <p:spPr>
          <a:xfrm>
            <a:off x="0" y="9444595"/>
            <a:ext cx="2949099" cy="497205"/>
          </a:xfrm>
          <a:prstGeom prst="rect">
            <a:avLst/>
          </a:prstGeom>
        </p:spPr>
        <p:txBody>
          <a:bodyPr vert="horz" lIns="93324" tIns="46662" rIns="93324" bIns="46662"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5333" y="9444595"/>
            <a:ext cx="2949099" cy="497205"/>
          </a:xfrm>
          <a:prstGeom prst="rect">
            <a:avLst/>
          </a:prstGeom>
        </p:spPr>
        <p:txBody>
          <a:bodyPr vert="horz" lIns="93324" tIns="46662" rIns="93324" bIns="46662" rtlCol="0" anchor="b"/>
          <a:lstStyle>
            <a:lvl1pPr algn="r">
              <a:defRPr sz="1200"/>
            </a:lvl1pPr>
          </a:lstStyle>
          <a:p>
            <a:pPr>
              <a:defRPr/>
            </a:pPr>
            <a:fld id="{070A9823-B0A4-4CFF-8BC2-549B802A5C22}" type="slidenum">
              <a:rPr lang="en-GB"/>
              <a:pPr>
                <a:defRPr/>
              </a:pPr>
              <a:t>‹#›</a:t>
            </a:fld>
            <a:endParaRPr lang="en-GB"/>
          </a:p>
        </p:txBody>
      </p:sp>
    </p:spTree>
    <p:extLst>
      <p:ext uri="{BB962C8B-B14F-4D97-AF65-F5344CB8AC3E}">
        <p14:creationId xmlns:p14="http://schemas.microsoft.com/office/powerpoint/2010/main" val="344476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5333" y="1"/>
            <a:ext cx="2949099" cy="497205"/>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DEE00F59-3AAD-4389-AAA8-78C8B1295C93}" type="datetimeFigureOut">
              <a:rPr lang="en-GB"/>
              <a:pPr>
                <a:defRPr/>
              </a:pPr>
              <a:t>02/06/2025</a:t>
            </a:fld>
            <a:endParaRPr lang="en-GB"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3324" tIns="46662" rIns="93324" bIns="46662" rtlCol="0" anchor="ctr"/>
          <a:lstStyle/>
          <a:p>
            <a:pPr lvl="0"/>
            <a:endParaRPr lang="en-GB" noProof="0" dirty="0"/>
          </a:p>
        </p:txBody>
      </p:sp>
      <p:sp>
        <p:nvSpPr>
          <p:cNvPr id="5" name="Notes Placeholder 4"/>
          <p:cNvSpPr>
            <a:spLocks noGrp="1"/>
          </p:cNvSpPr>
          <p:nvPr>
            <p:ph type="body" sz="quarter" idx="3"/>
          </p:nvPr>
        </p:nvSpPr>
        <p:spPr>
          <a:xfrm>
            <a:off x="680562" y="4723449"/>
            <a:ext cx="5444490" cy="4474845"/>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595"/>
            <a:ext cx="2949099" cy="497205"/>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5333" y="9444595"/>
            <a:ext cx="2949099" cy="497205"/>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D589E48D-882E-48E9-AC90-458C8EC61319}" type="slidenum">
              <a:rPr lang="en-GB"/>
              <a:pPr>
                <a:defRPr/>
              </a:pPr>
              <a:t>‹#›</a:t>
            </a:fld>
            <a:endParaRPr lang="en-GB" dirty="0"/>
          </a:p>
        </p:txBody>
      </p:sp>
    </p:spTree>
    <p:extLst>
      <p:ext uri="{BB962C8B-B14F-4D97-AF65-F5344CB8AC3E}">
        <p14:creationId xmlns:p14="http://schemas.microsoft.com/office/powerpoint/2010/main" val="583127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bf.eu/wp-content/uploads/2024/05/European-Capital-Market_05.06_v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a:t>
            </a:fld>
            <a:endParaRPr lang="en-GB" dirty="0"/>
          </a:p>
        </p:txBody>
      </p:sp>
    </p:spTree>
    <p:extLst>
      <p:ext uri="{BB962C8B-B14F-4D97-AF65-F5344CB8AC3E}">
        <p14:creationId xmlns:p14="http://schemas.microsoft.com/office/powerpoint/2010/main" val="156375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chemeClr val="tx2"/>
                </a:solidFill>
              </a:rPr>
              <a:t>Digital EUR and DLT </a:t>
            </a:r>
            <a:r>
              <a:rPr lang="en-GB" sz="1200" dirty="0"/>
              <a:t>technologies can accelerate integration, new opportunities</a:t>
            </a:r>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10</a:t>
            </a:fld>
            <a:endParaRPr lang="en-GB" dirty="0"/>
          </a:p>
        </p:txBody>
      </p:sp>
    </p:spTree>
    <p:extLst>
      <p:ext uri="{BB962C8B-B14F-4D97-AF65-F5344CB8AC3E}">
        <p14:creationId xmlns:p14="http://schemas.microsoft.com/office/powerpoint/2010/main" val="105130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Diagnosis: </a:t>
            </a:r>
          </a:p>
          <a:p>
            <a:r>
              <a:rPr lang="en-US" dirty="0"/>
              <a:t>-  Integration of the supervisory framework has been incremental and inconsistent (ESAs was envisioned as transition towards more integrated </a:t>
            </a:r>
            <a:r>
              <a:rPr lang="en-US" dirty="0" err="1"/>
              <a:t>fmk</a:t>
            </a:r>
            <a:r>
              <a:rPr lang="en-US" dirty="0"/>
              <a:t> as capital markets integrate; SSM was created as crisis response and major overhaul but subsequent ESAs review added new activities without reviewing fundamentally the approach). </a:t>
            </a:r>
          </a:p>
          <a:p>
            <a:r>
              <a:rPr lang="en-US" dirty="0"/>
              <a:t>- </a:t>
            </a:r>
            <a:r>
              <a:rPr lang="en-US" dirty="0" err="1"/>
              <a:t>Csq</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 </a:t>
            </a:r>
            <a:r>
              <a:rPr lang="en-GB" sz="12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Supervisory ecosystem </a:t>
            </a:r>
            <a:r>
              <a:rPr lang="en-GB" sz="1200" i="0" dirty="0">
                <a:effectLst/>
                <a:latin typeface="Arial" panose="020B0604020202020204" pitchFamily="34" charset="0"/>
                <a:ea typeface="Times New Roman" panose="02020603050405020304" pitchFamily="18" charset="0"/>
                <a:cs typeface="Times New Roman" panose="02020603050405020304" pitchFamily="18" charset="0"/>
              </a:rPr>
              <a:t>is</a:t>
            </a:r>
            <a:r>
              <a:rPr lang="en-GB" sz="1200" dirty="0">
                <a:ea typeface="Times New Roman" panose="02020603050405020304" pitchFamily="18" charset="0"/>
                <a:cs typeface="Times New Roman" panose="02020603050405020304" pitchFamily="18" charset="0"/>
              </a:rPr>
              <a:t> </a:t>
            </a:r>
            <a:r>
              <a:rPr lang="en-GB" sz="1200" i="0" dirty="0">
                <a:effectLst/>
                <a:latin typeface="Arial" panose="020B0604020202020204" pitchFamily="34" charset="0"/>
                <a:ea typeface="Times New Roman" panose="02020603050405020304" pitchFamily="18" charset="0"/>
                <a:cs typeface="Times New Roman" panose="02020603050405020304" pitchFamily="18" charset="0"/>
              </a:rPr>
              <a:t>complex and fragmented</a:t>
            </a:r>
            <a:endParaRPr lang="en-GB" sz="1200" i="0" dirty="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 </a:t>
            </a:r>
            <a:r>
              <a:rPr lang="en-GB" sz="1200" b="1" dirty="0">
                <a:solidFill>
                  <a:srgbClr val="003299"/>
                </a:solidFill>
                <a:cs typeface="Times New Roman" panose="02020603050405020304" pitchFamily="18" charset="0"/>
              </a:rPr>
              <a:t>Costs, uncertainty </a:t>
            </a:r>
            <a:r>
              <a:rPr lang="en-GB" sz="1200" dirty="0">
                <a:cs typeface="Times New Roman" panose="02020603050405020304" pitchFamily="18" charset="0"/>
              </a:rPr>
              <a:t>for stakeholders and</a:t>
            </a:r>
            <a:r>
              <a:rPr lang="en-GB" sz="1200" dirty="0">
                <a:solidFill>
                  <a:srgbClr val="003299"/>
                </a:solidFill>
                <a:cs typeface="Times New Roman" panose="02020603050405020304" pitchFamily="18" charset="0"/>
              </a:rPr>
              <a:t> </a:t>
            </a:r>
            <a:r>
              <a:rPr lang="en-GB" sz="1200" b="1" dirty="0">
                <a:solidFill>
                  <a:srgbClr val="003299"/>
                </a:solidFill>
                <a:cs typeface="Times New Roman" panose="02020603050405020304" pitchFamily="18" charset="0"/>
              </a:rPr>
              <a:t>risks </a:t>
            </a:r>
            <a:r>
              <a:rPr lang="en-GB" sz="1200" dirty="0">
                <a:cs typeface="Times New Roman" panose="02020603050405020304" pitchFamily="18" charset="0"/>
              </a:rPr>
              <a:t>potentially overlooked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cs typeface="Times New Roman" panose="02020603050405020304" pitchFamily="18" charset="0"/>
              </a:rPr>
              <a:t>	- </a:t>
            </a:r>
            <a:r>
              <a:rPr lang="en-US" sz="1200" b="1" dirty="0">
                <a:cs typeface="Times New Roman" panose="02020603050405020304" pitchFamily="18" charset="0"/>
              </a:rPr>
              <a:t>Different approaches </a:t>
            </a:r>
            <a:r>
              <a:rPr lang="en-US" sz="1200" dirty="0">
                <a:cs typeface="Times New Roman" panose="02020603050405020304" pitchFamily="18" charset="0"/>
              </a:rPr>
              <a:t>for different segments/actors</a:t>
            </a:r>
          </a:p>
          <a:p>
            <a:endParaRPr lang="en-US" dirty="0"/>
          </a:p>
          <a:p>
            <a:r>
              <a:rPr lang="en-US" dirty="0"/>
              <a:t>- </a:t>
            </a:r>
            <a:r>
              <a:rPr lang="en-US" sz="1800" b="1" dirty="0">
                <a:effectLst/>
                <a:latin typeface="Segoe UI" panose="020B0502040204020203" pitchFamily="34" charset="0"/>
              </a:rPr>
              <a:t>Supervisory ecosystem can be supportive of market development/integration…</a:t>
            </a:r>
            <a:endParaRPr lang="en-US" sz="1800" dirty="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11</a:t>
            </a:fld>
            <a:endParaRPr lang="en-GB" dirty="0"/>
          </a:p>
        </p:txBody>
      </p:sp>
    </p:spTree>
    <p:extLst>
      <p:ext uri="{BB962C8B-B14F-4D97-AF65-F5344CB8AC3E}">
        <p14:creationId xmlns:p14="http://schemas.microsoft.com/office/powerpoint/2010/main" val="420189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Segoe UI" panose="020B0502040204020203" pitchFamily="34" charset="0"/>
              </a:rPr>
              <a:t>Securitisation is quite flexible and can be used for specific market segments - for example to attract new investors in ESG markets.</a:t>
            </a:r>
          </a:p>
          <a:p>
            <a:pPr algn="just"/>
            <a:r>
              <a:rPr lang="en-US" altLang="en-US" sz="1200" b="1" kern="1200" dirty="0">
                <a:solidFill>
                  <a:schemeClr val="accent1"/>
                </a:solidFill>
                <a:latin typeface="Arial" pitchFamily="34" charset="0"/>
                <a:cs typeface="Arial" pitchFamily="34" charset="0"/>
              </a:rPr>
              <a:t>Expected benefits of a well-functioning </a:t>
            </a:r>
            <a:r>
              <a:rPr lang="en-US" altLang="en-US" sz="1200" b="1" kern="1200" dirty="0" err="1">
                <a:solidFill>
                  <a:schemeClr val="accent1"/>
                </a:solidFill>
                <a:latin typeface="Arial" pitchFamily="34" charset="0"/>
                <a:cs typeface="Arial" pitchFamily="34" charset="0"/>
              </a:rPr>
              <a:t>securitisation</a:t>
            </a:r>
            <a:r>
              <a:rPr lang="en-US" altLang="en-US" sz="1200" b="1" kern="1200" dirty="0">
                <a:solidFill>
                  <a:schemeClr val="accent1"/>
                </a:solidFill>
                <a:latin typeface="Arial" pitchFamily="34" charset="0"/>
                <a:cs typeface="Arial" pitchFamily="34" charset="0"/>
              </a:rPr>
              <a:t> market:</a:t>
            </a:r>
          </a:p>
          <a:p>
            <a:pPr marL="584186" lvl="1" indent="-285743" algn="just">
              <a:buFont typeface="Arial" panose="020B0604020202020204" pitchFamily="34" charset="0"/>
              <a:buChar char="•"/>
            </a:pPr>
            <a:r>
              <a:rPr lang="en-US" altLang="en-US" sz="1200" dirty="0">
                <a:ea typeface="+mn-ea"/>
              </a:rPr>
              <a:t>As a </a:t>
            </a:r>
            <a:r>
              <a:rPr lang="en-US" altLang="en-US" sz="1200" b="1" dirty="0">
                <a:solidFill>
                  <a:schemeClr val="accent1"/>
                </a:solidFill>
                <a:ea typeface="+mn-ea"/>
              </a:rPr>
              <a:t>funding tool</a:t>
            </a:r>
            <a:r>
              <a:rPr lang="en-US" altLang="en-US" sz="1200" dirty="0">
                <a:ea typeface="+mn-ea"/>
              </a:rPr>
              <a:t>, it can contribute to a well-diversified funding base</a:t>
            </a:r>
            <a:endParaRPr lang="en-GB" altLang="en-US" sz="1200" dirty="0">
              <a:ea typeface="+mn-ea"/>
            </a:endParaRPr>
          </a:p>
          <a:p>
            <a:pPr marL="584186" lvl="1" indent="-285743" algn="just">
              <a:buFont typeface="Arial" panose="020B0604020202020204" pitchFamily="34" charset="0"/>
              <a:buChar char="•"/>
            </a:pPr>
            <a:r>
              <a:rPr lang="en-GB" altLang="en-US" sz="1200" dirty="0">
                <a:ea typeface="+mn-ea"/>
              </a:rPr>
              <a:t>As a </a:t>
            </a:r>
            <a:r>
              <a:rPr lang="en-GB" altLang="en-US" sz="1200" b="1" dirty="0">
                <a:solidFill>
                  <a:schemeClr val="accent1"/>
                </a:solidFill>
                <a:ea typeface="+mn-ea"/>
              </a:rPr>
              <a:t>risk transfer tool</a:t>
            </a:r>
            <a:r>
              <a:rPr lang="en-GB" altLang="en-US" sz="1200" dirty="0">
                <a:ea typeface="+mn-ea"/>
              </a:rPr>
              <a:t>, </a:t>
            </a:r>
            <a:r>
              <a:rPr lang="en-US" altLang="en-US" sz="1200" dirty="0">
                <a:ea typeface="+mn-ea"/>
              </a:rPr>
              <a:t>it can free up bank capital (capital relief), allowing banks to extend new credit to the real economy</a:t>
            </a:r>
          </a:p>
          <a:p>
            <a:pPr marL="584186" lvl="1" indent="-285743" algn="just">
              <a:buFont typeface="Arial" panose="020B0604020202020204" pitchFamily="34" charset="0"/>
              <a:buChar char="•"/>
            </a:pPr>
            <a:r>
              <a:rPr lang="en-US" altLang="en-US" sz="1200" dirty="0">
                <a:ea typeface="+mn-ea"/>
              </a:rPr>
              <a:t>As a </a:t>
            </a:r>
            <a:r>
              <a:rPr lang="en-US" altLang="en-US" sz="1200" b="1" dirty="0">
                <a:solidFill>
                  <a:schemeClr val="accent1"/>
                </a:solidFill>
                <a:ea typeface="+mn-ea"/>
              </a:rPr>
              <a:t>bridge between the banking sector and capital markets</a:t>
            </a:r>
            <a:r>
              <a:rPr lang="en-US" altLang="en-US" sz="1200" dirty="0">
                <a:ea typeface="+mn-ea"/>
              </a:rPr>
              <a:t>, it can provide long-term investors with a broader pool of assets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Segoe UI" panose="020B0502040204020203" pitchFamily="34" charset="0"/>
              </a:rPr>
              <a:t>On diagnosis in EU/US:</a:t>
            </a: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EA securitisation issuance subdued if one focuses on true-sale, but synthetic issuance offers a much more dynamic perspective</a:t>
            </a:r>
          </a:p>
          <a:p>
            <a:pPr marL="342900" lvl="0" indent="-342900">
              <a:buFont typeface="Calibri" panose="020F0502020204030204" pitchFamily="34" charset="0"/>
              <a:buChar char="-"/>
            </a:pPr>
            <a:r>
              <a:rPr lang="en-GB" sz="1800" dirty="0">
                <a:effectLst/>
                <a:latin typeface="Calibri" panose="020F0502020204030204" pitchFamily="34" charset="0"/>
                <a:ea typeface="Calibri" panose="020F0502020204030204" pitchFamily="34" charset="0"/>
              </a:rPr>
              <a:t>US market is dominated by GSEs (no such actor in the EU)</a:t>
            </a:r>
          </a:p>
          <a:p>
            <a:pPr marL="342900" marR="0" lvl="0" indent="-34290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GB" sz="1800" dirty="0">
                <a:effectLst/>
                <a:latin typeface="Calibri" panose="020F0502020204030204" pitchFamily="34" charset="0"/>
                <a:ea typeface="Times New Roman" panose="02020603050405020304" pitchFamily="18" charset="0"/>
              </a:rPr>
              <a:t>Market dynamics in EU shows specialisation, </a:t>
            </a:r>
            <a:r>
              <a:rPr lang="en-GB" sz="1800" dirty="0" err="1">
                <a:effectLst/>
                <a:latin typeface="Calibri" panose="020F0502020204030204" pitchFamily="34" charset="0"/>
                <a:ea typeface="Times New Roman" panose="02020603050405020304" pitchFamily="18" charset="0"/>
              </a:rPr>
              <a:t>ie</a:t>
            </a:r>
            <a:r>
              <a:rPr lang="en-GB" sz="1800" dirty="0">
                <a:effectLst/>
                <a:latin typeface="Calibri" panose="020F0502020204030204" pitchFamily="34" charset="0"/>
                <a:ea typeface="Times New Roman" panose="02020603050405020304" pitchFamily="18" charset="0"/>
              </a:rPr>
              <a:t> banks used CBs for funding and synthetics for risk transfer; true-sale ABS resilient while RMBS declined alongside increase of covered bonds</a:t>
            </a: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Much of the synthetic issuance is for capital optimisation purposes and unclear how much of the capital release is channelled back into funding</a:t>
            </a:r>
            <a:endParaRPr lang="en-GB"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There is no evidence that banks lack access to necessary funding and risk transfer, given wide use of CBs, retained true-sale and synthetics</a:t>
            </a:r>
            <a:endParaRPr lang="en-GB"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Calibri" panose="020F0502020204030204" pitchFamily="34" charset="0"/>
              <a:buNone/>
              <a:tabLst/>
              <a:defRPr/>
            </a:pPr>
            <a:endParaRPr lang="en-GB" sz="18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Calibri" panose="020F0502020204030204" pitchFamily="34" charset="0"/>
              <a:buNone/>
              <a:tabLst/>
              <a:defRPr/>
            </a:pPr>
            <a:r>
              <a:rPr lang="en-GB" sz="1800" b="1" dirty="0">
                <a:effectLst/>
                <a:latin typeface="Calibri" panose="020F0502020204030204" pitchFamily="34" charset="0"/>
                <a:ea typeface="Calibri" panose="020F0502020204030204" pitchFamily="34" charset="0"/>
              </a:rPr>
              <a:t>Policy implications:</a:t>
            </a: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Capital charges is not key drivers on issuance in EU, US or elsewhere (</a:t>
            </a:r>
            <a:r>
              <a:rPr lang="en-GB" sz="1800" dirty="0" err="1">
                <a:effectLst/>
                <a:latin typeface="Calibri" panose="020F0502020204030204" pitchFamily="34" charset="0"/>
                <a:ea typeface="Times New Roman" panose="02020603050405020304" pitchFamily="18" charset="0"/>
              </a:rPr>
              <a:t>eg</a:t>
            </a:r>
            <a:r>
              <a:rPr lang="en-GB" sz="1800" dirty="0">
                <a:effectLst/>
                <a:latin typeface="Calibri" panose="020F0502020204030204" pitchFamily="34" charset="0"/>
                <a:ea typeface="Times New Roman" panose="02020603050405020304" pitchFamily="18" charset="0"/>
              </a:rPr>
              <a:t> JP).</a:t>
            </a:r>
            <a:endParaRPr lang="en-GB"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Cutting capital charges will likely not boost true-sale but likely more synthetics.</a:t>
            </a:r>
            <a:r>
              <a:rPr lang="en-GB" sz="1800" dirty="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Unclear if any capital cuts will be channelled into real economy funding – or lending to productive sectors.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pPr marR="0" algn="l" defTabSz="914400" rtl="0" eaLnBrk="0" fontAlgn="base" latinLnBrk="0" hangingPunct="0">
              <a:lnSpc>
                <a:spcPct val="100000"/>
              </a:lnSpc>
              <a:spcBef>
                <a:spcPct val="50000"/>
              </a:spcBef>
              <a:spcAft>
                <a:spcPct val="0"/>
              </a:spcAft>
              <a:buClrTx/>
              <a:buSzTx/>
              <a:tabLst/>
            </a:pPr>
            <a:r>
              <a:rPr kumimoji="0" lang="en-US" sz="1200" b="1" i="0" u="none" strike="noStrike" cap="none" normalizeH="0" baseline="0" dirty="0">
                <a:ln>
                  <a:noFill/>
                </a:ln>
                <a:effectLst/>
                <a:latin typeface="Arial" charset="0"/>
                <a:ea typeface="ヒラギノ角ゴ Pro W3" pitchFamily="-64" charset="-128"/>
              </a:rPr>
              <a:t>Key messages:</a:t>
            </a:r>
          </a:p>
          <a:p>
            <a:pPr marL="285750" indent="-285750" eaLnBrk="0" hangingPunct="0">
              <a:spcBef>
                <a:spcPct val="50000"/>
              </a:spcBef>
              <a:buFont typeface="Arial" panose="020B0604020202020204" pitchFamily="34" charset="0"/>
              <a:buChar char="•"/>
            </a:pPr>
            <a:r>
              <a:rPr lang="en-US" sz="1200" dirty="0">
                <a:latin typeface="Arial" charset="0"/>
                <a:ea typeface="ヒラギノ角ゴ Pro W3" pitchFamily="-64" charset="-128"/>
              </a:rPr>
              <a:t>Focus on risk transfer/create space on bank’s balance sheet</a:t>
            </a:r>
          </a:p>
          <a:p>
            <a:pPr marL="285750" indent="-285750" eaLnBrk="0" hangingPunct="0">
              <a:spcBef>
                <a:spcPct val="50000"/>
              </a:spcBef>
              <a:buFont typeface="Arial" panose="020B0604020202020204" pitchFamily="34" charset="0"/>
              <a:buChar char="•"/>
            </a:pPr>
            <a:r>
              <a:rPr lang="en-US" sz="1200" dirty="0" err="1">
                <a:latin typeface="Arial" charset="0"/>
                <a:ea typeface="ヒラギノ角ゴ Pro W3" pitchFamily="-64" charset="-128"/>
              </a:rPr>
              <a:t>Standardisation</a:t>
            </a:r>
            <a:r>
              <a:rPr lang="en-US" sz="1200" dirty="0">
                <a:latin typeface="Arial" charset="0"/>
                <a:ea typeface="ヒラギノ角ゴ Pro W3" pitchFamily="-64" charset="-128"/>
              </a:rPr>
              <a:t> to scale</a:t>
            </a:r>
          </a:p>
          <a:p>
            <a:pPr marL="285750" indent="-285750" eaLnBrk="0" hangingPunct="0">
              <a:spcBef>
                <a:spcPct val="50000"/>
              </a:spcBef>
              <a:buFont typeface="Arial" panose="020B0604020202020204" pitchFamily="34" charset="0"/>
              <a:buChar char="•"/>
            </a:pPr>
            <a:r>
              <a:rPr lang="en-US" sz="1200" dirty="0">
                <a:latin typeface="Arial" charset="0"/>
                <a:ea typeface="ヒラギノ角ゴ Pro W3" pitchFamily="-64" charset="-128"/>
              </a:rPr>
              <a:t>Potential role for platforms</a:t>
            </a:r>
          </a:p>
          <a:p>
            <a:pPr marL="285750" indent="-285750" eaLnBrk="0" hangingPunct="0">
              <a:spcBef>
                <a:spcPct val="50000"/>
              </a:spcBef>
              <a:buFont typeface="Arial" panose="020B0604020202020204" pitchFamily="34" charset="0"/>
              <a:buChar char="•"/>
            </a:pPr>
            <a:r>
              <a:rPr lang="en-US" sz="1200" dirty="0">
                <a:latin typeface="Arial" charset="0"/>
                <a:ea typeface="ヒラギノ角ゴ Pro W3" pitchFamily="-64" charset="-128"/>
              </a:rPr>
              <a:t>Focus on regulatory changes (due diligence/reporting)</a:t>
            </a:r>
          </a:p>
          <a:p>
            <a:pPr marL="285750" indent="-285750" eaLnBrk="0" hangingPunct="0">
              <a:spcBef>
                <a:spcPct val="50000"/>
              </a:spcBef>
              <a:buFont typeface="Arial" panose="020B0604020202020204" pitchFamily="34" charset="0"/>
              <a:buChar char="•"/>
            </a:pPr>
            <a:r>
              <a:rPr lang="en-US" sz="1200" dirty="0">
                <a:latin typeface="Arial" charset="0"/>
                <a:ea typeface="ヒラギノ角ゴ Pro W3" pitchFamily="-64" charset="-128"/>
              </a:rPr>
              <a:t>Supervision and simplification </a:t>
            </a:r>
          </a:p>
          <a:p>
            <a:pPr marL="285750" marR="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1200" dirty="0">
                <a:latin typeface="Arial" charset="0"/>
                <a:ea typeface="ヒラギノ角ゴ Pro W3" pitchFamily="-64" charset="-128"/>
              </a:rPr>
              <a:t>Fine-tune prudential treatment</a:t>
            </a:r>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12</a:t>
            </a:fld>
            <a:endParaRPr lang="en-GB" dirty="0"/>
          </a:p>
        </p:txBody>
      </p:sp>
    </p:spTree>
    <p:extLst>
      <p:ext uri="{BB962C8B-B14F-4D97-AF65-F5344CB8AC3E}">
        <p14:creationId xmlns:p14="http://schemas.microsoft.com/office/powerpoint/2010/main" val="4085321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high reliance of EU economy on bank lending is not optimal : (</a:t>
            </a:r>
            <a:r>
              <a:rPr lang="en-GB" dirty="0" err="1"/>
              <a:t>i</a:t>
            </a:r>
            <a:r>
              <a:rPr lang="en-GB" dirty="0"/>
              <a:t>) bank lending is not most adapted to finance young innovative firms; (ii) banks play a dominant role in financial markets but tend to lend to less profitable sectors (SRF analysis)</a:t>
            </a:r>
          </a:p>
          <a:p>
            <a:r>
              <a:rPr lang="en-GB" dirty="0"/>
              <a:t>- VC on the other hand is more adequate tool for firms financing in early stages/risk taking but is underdeveloped in the EU vs US</a:t>
            </a:r>
          </a:p>
          <a:p>
            <a:r>
              <a:rPr lang="en-GB" dirty="0"/>
              <a:t>	- VC is underdeveloped as a share of GDP, fragmented across MS (small liquidity pools)</a:t>
            </a:r>
          </a:p>
          <a:p>
            <a:r>
              <a:rPr lang="en-GB" dirty="0"/>
              <a:t>	- VC investment is dominated by US investors in the EU – this is the case for investment in tech industry which is key for </a:t>
            </a:r>
            <a:r>
              <a:rPr lang="en-GB" b="1" dirty="0"/>
              <a:t>EU productivity </a:t>
            </a:r>
            <a:r>
              <a:rPr lang="en-GB" dirty="0"/>
              <a:t>(shown here) but also more generally for large late rounds of VC funding (equity project) </a:t>
            </a:r>
          </a:p>
          <a:p>
            <a:r>
              <a:rPr lang="en-GB" dirty="0"/>
              <a:t>	which leads companies to seek funding abroad. Reliance on external funding has implications for </a:t>
            </a:r>
            <a:r>
              <a:rPr lang="en-GB" b="1" dirty="0"/>
              <a:t>strategic autonomy.</a:t>
            </a:r>
          </a:p>
          <a:p>
            <a:r>
              <a:rPr lang="en-GB" dirty="0"/>
              <a:t>	- impacts the pipeline of firms able to scale and </a:t>
            </a:r>
            <a:r>
              <a:rPr lang="en-GB" b="1" dirty="0"/>
              <a:t>dynamics for equity/VC markets</a:t>
            </a:r>
            <a:r>
              <a:rPr lang="en-GB" b="0" dirty="0"/>
              <a:t> – with broader implications for CMU.</a:t>
            </a:r>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13</a:t>
            </a:fld>
            <a:endParaRPr lang="en-GB" dirty="0"/>
          </a:p>
        </p:txBody>
      </p:sp>
    </p:spTree>
    <p:extLst>
      <p:ext uri="{BB962C8B-B14F-4D97-AF65-F5344CB8AC3E}">
        <p14:creationId xmlns:p14="http://schemas.microsoft.com/office/powerpoint/2010/main" val="1994983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0000"/>
              </a:lnSpc>
              <a:spcBef>
                <a:spcPts val="0"/>
              </a:spcBef>
              <a:spcAft>
                <a:spcPts val="0"/>
              </a:spcAft>
              <a:buFont typeface="Symbol" panose="05050102010706020507" pitchFamily="18"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This leads us to our proposals to ensure that firms have access to the appropriate financing sources across their lifecycle. </a:t>
            </a:r>
            <a:r>
              <a:rPr lang="en-GB" sz="1100" u="sng" kern="100" dirty="0">
                <a:effectLst/>
                <a:latin typeface="Calibri" panose="020F0502020204030204" pitchFamily="34" charset="0"/>
                <a:ea typeface="Calibri" panose="020F0502020204030204" pitchFamily="34" charset="0"/>
                <a:cs typeface="Times New Roman" panose="02020603050405020304" pitchFamily="18" charset="0"/>
              </a:rPr>
              <a:t>Key priority</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develop VC market and</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channel funds into productive sectors</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914400">
              <a:lnSpc>
                <a:spcPct val="100000"/>
              </a:lnSpc>
              <a:spcBef>
                <a:spcPts val="0"/>
              </a:spcBef>
              <a:spcAft>
                <a:spcPts val="0"/>
              </a:spcAft>
            </a:pPr>
            <a:r>
              <a:rPr lang="en-GB" sz="1100" u="none" strike="noStrike"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0"/>
              </a:spcBef>
              <a:spcAft>
                <a:spcPts val="0"/>
              </a:spcAft>
              <a:buFont typeface="+mj-lt"/>
              <a:buAutoNum type="arabicPeriod"/>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This means </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leveraging on existing tools</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b="1" kern="100" dirty="0">
                <a:effectLst/>
                <a:latin typeface="Calibri" panose="020F0502020204030204" pitchFamily="34" charset="0"/>
                <a:ea typeface="Calibri" panose="020F0502020204030204" pitchFamily="34" charset="0"/>
                <a:cs typeface="Times New Roman" panose="02020603050405020304" pitchFamily="18" charset="0"/>
              </a:rPr>
              <a:t>(EIB/EIF)</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to: </a:t>
            </a:r>
          </a:p>
          <a:p>
            <a:pPr marL="1143000" lvl="2" indent="-228600">
              <a:lnSpc>
                <a:spcPct val="100000"/>
              </a:lnSpc>
              <a:spcBef>
                <a:spcPts val="0"/>
              </a:spcBef>
              <a:spcAft>
                <a:spcPts val="0"/>
              </a:spcAft>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crowd-in investors as their presence can be perceived as a signal of quality</a:t>
            </a:r>
          </a:p>
          <a:p>
            <a:pPr marL="1143000" lvl="2" indent="-228600">
              <a:lnSpc>
                <a:spcPct val="100000"/>
              </a:lnSpc>
              <a:spcBef>
                <a:spcPts val="0"/>
              </a:spcBef>
              <a:spcAft>
                <a:spcPts val="0"/>
              </a:spcAft>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ensure strategic investment in key sectors </a:t>
            </a:r>
          </a:p>
          <a:p>
            <a:pPr marL="1143000" lvl="2" indent="-228600">
              <a:lnSpc>
                <a:spcPct val="100000"/>
              </a:lnSpc>
              <a:spcBef>
                <a:spcPts val="0"/>
              </a:spcBef>
              <a:spcAft>
                <a:spcPts val="0"/>
              </a:spcAft>
              <a:buFont typeface="Arial" panose="020B0604020202020204" pitchFamily="34" charset="0"/>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provide stability in volatile times (VC is risky and needs long term horizon)</a:t>
            </a:r>
          </a:p>
          <a:p>
            <a:pPr marL="457200">
              <a:lnSpc>
                <a:spcPct val="100000"/>
              </a:lnSpc>
              <a:spcBef>
                <a:spcPts val="0"/>
              </a:spcBef>
              <a:spcAft>
                <a:spcPts val="0"/>
              </a:spcAft>
            </a:pPr>
            <a:r>
              <a:rPr lang="en-GB" sz="10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eaLnBrk="0" fontAlgn="base" hangingPunct="0">
              <a:lnSpc>
                <a:spcPct val="100000"/>
              </a:lnSpc>
              <a:spcBef>
                <a:spcPts val="0"/>
              </a:spcBef>
              <a:spcAft>
                <a:spcPts val="0"/>
              </a:spcAft>
              <a:buFont typeface="+mj-lt"/>
              <a:buAutoNum type="arabicPeriod" startAt="2"/>
            </a:pPr>
            <a:r>
              <a:rPr lang="en-GB"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Increasing the investor basis: </a:t>
            </a:r>
          </a:p>
          <a:p>
            <a:pPr marL="1143000" lvl="2" indent="-228600">
              <a:lnSpc>
                <a:spcPct val="100000"/>
              </a:lnSpc>
              <a:spcBef>
                <a:spcPts val="0"/>
              </a:spcBef>
              <a:spcAft>
                <a:spcPts val="0"/>
              </a:spcAft>
              <a:buFont typeface="Arial" panose="020B0604020202020204" pitchFamily="34" charset="0"/>
              <a:buChar char="•"/>
            </a:pPr>
            <a:r>
              <a:rPr lang="en-GB" sz="1100" b="0" kern="100" dirty="0">
                <a:effectLst/>
                <a:latin typeface="Calibri" panose="020F0502020204030204" pitchFamily="34" charset="0"/>
                <a:ea typeface="Calibri" panose="020F0502020204030204" pitchFamily="34" charset="0"/>
                <a:cs typeface="Times New Roman" panose="02020603050405020304" pitchFamily="18" charset="0"/>
              </a:rPr>
              <a:t>Addressing potential obstacles for institutional investors to play a more active role. </a:t>
            </a:r>
          </a:p>
          <a:p>
            <a:pPr marL="1143000" lvl="2" indent="-228600">
              <a:lnSpc>
                <a:spcPct val="100000"/>
              </a:lnSpc>
              <a:spcBef>
                <a:spcPts val="0"/>
              </a:spcBef>
              <a:spcAft>
                <a:spcPts val="0"/>
              </a:spcAft>
              <a:buFont typeface="Arial" panose="020B0604020202020204" pitchFamily="34" charset="0"/>
              <a:buChar char="•"/>
            </a:pPr>
            <a:r>
              <a:rPr lang="en-GB" sz="1100" b="0" kern="100" dirty="0">
                <a:effectLst/>
                <a:latin typeface="Calibri" panose="020F0502020204030204" pitchFamily="34" charset="0"/>
                <a:ea typeface="Calibri" panose="020F0502020204030204" pitchFamily="34" charset="0"/>
                <a:cs typeface="Times New Roman" panose="02020603050405020304" pitchFamily="18" charset="0"/>
              </a:rPr>
              <a:t>Incentivise retail investors to enter the market (e.g. through the savings products). </a:t>
            </a:r>
          </a:p>
          <a:p>
            <a:pPr>
              <a:lnSpc>
                <a:spcPct val="100000"/>
              </a:lnSpc>
              <a:spcBef>
                <a:spcPts val="0"/>
              </a:spcBef>
              <a:spcAft>
                <a:spcPts val="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indent="457200">
              <a:lnSpc>
                <a:spcPct val="100000"/>
              </a:lnSpc>
              <a:spcBef>
                <a:spcPts val="0"/>
              </a:spcBef>
              <a:spcAft>
                <a:spcPts val="0"/>
              </a:spcAft>
            </a:pPr>
            <a:r>
              <a:rPr lang="en-GB" sz="1100" u="sng" kern="100" dirty="0">
                <a:effectLst/>
                <a:latin typeface="Calibri" panose="020F0502020204030204" pitchFamily="34" charset="0"/>
                <a:ea typeface="Calibri" panose="020F0502020204030204" pitchFamily="34" charset="0"/>
                <a:cs typeface="Times New Roman" panose="02020603050405020304" pitchFamily="18" charset="0"/>
              </a:rPr>
              <a:t>Over the medium term: </a:t>
            </a:r>
            <a:endParaRPr lang="en-GB" sz="1100" b="0" u="sng" kern="1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0000"/>
              </a:lnSpc>
              <a:spcBef>
                <a:spcPts val="0"/>
              </a:spcBef>
              <a:spcAft>
                <a:spcPts val="0"/>
              </a:spcAft>
            </a:pPr>
            <a:endParaRPr lang="en-GB" sz="1100" b="0"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eaLnBrk="0" fontAlgn="base" hangingPunct="0">
              <a:lnSpc>
                <a:spcPct val="100000"/>
              </a:lnSpc>
              <a:spcBef>
                <a:spcPts val="0"/>
              </a:spcBef>
              <a:spcAft>
                <a:spcPts val="0"/>
              </a:spcAft>
              <a:buFont typeface="+mj-lt"/>
              <a:buAutoNum type="arabicPeriod" startAt="3"/>
            </a:pPr>
            <a:r>
              <a:rPr lang="en-GB" sz="11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Connect supply and demand for VC financing:</a:t>
            </a:r>
          </a:p>
          <a:p>
            <a:pPr marL="1143000" lvl="2" indent="-228600">
              <a:lnSpc>
                <a:spcPct val="100000"/>
              </a:lnSpc>
              <a:spcBef>
                <a:spcPts val="0"/>
              </a:spcBef>
              <a:spcAft>
                <a:spcPts val="0"/>
              </a:spcAft>
              <a:buFont typeface="Wingdings" panose="05000000000000000000" pitchFamily="2" charset="2"/>
              <a:buChar char=""/>
            </a:pPr>
            <a:r>
              <a:rPr lang="en-GB" sz="1100" b="0" kern="100" dirty="0">
                <a:effectLst/>
                <a:latin typeface="Calibri" panose="020F0502020204030204" pitchFamily="34" charset="0"/>
                <a:ea typeface="Calibri" panose="020F0502020204030204" pitchFamily="34" charset="0"/>
                <a:cs typeface="Times New Roman" panose="02020603050405020304" pitchFamily="18" charset="0"/>
              </a:rPr>
              <a:t>innovation clusters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are key to connect research-ideas-funding-support for commercialising ideas. The EU lagging behind such clusters. </a:t>
            </a:r>
          </a:p>
          <a:p>
            <a:pPr marL="1143000" lvl="2" indent="-228600">
              <a:lnSpc>
                <a:spcPct val="100000"/>
              </a:lnSpc>
              <a:spcBef>
                <a:spcPts val="0"/>
              </a:spcBef>
              <a:spcAft>
                <a:spcPts val="0"/>
              </a:spcAft>
              <a:buFont typeface="Wingdings" panose="05000000000000000000" pitchFamily="2" charset="2"/>
              <a:buChar char=""/>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rtl="0" eaLnBrk="0" fontAlgn="base" hangingPunct="0">
              <a:lnSpc>
                <a:spcPct val="100000"/>
              </a:lnSpc>
              <a:spcBef>
                <a:spcPts val="0"/>
              </a:spcBef>
              <a:spcAft>
                <a:spcPts val="0"/>
              </a:spcAft>
              <a:buFont typeface="+mj-lt"/>
              <a:buAutoNum type="arabicPeriod" startAt="3"/>
            </a:pPr>
            <a:r>
              <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Reflect on factors that can support the attractiveness of EU equity markets </a:t>
            </a:r>
          </a:p>
          <a:p>
            <a:pPr marL="1143000" lvl="2" indent="-228600">
              <a:lnSpc>
                <a:spcPct val="100000"/>
              </a:lnSpc>
              <a:spcBef>
                <a:spcPts val="0"/>
              </a:spcBef>
              <a:spcAft>
                <a:spcPts val="0"/>
              </a:spcAft>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Pipeline of firms </a:t>
            </a:r>
          </a:p>
          <a:p>
            <a:pPr marL="1143000" lvl="2" indent="-228600">
              <a:lnSpc>
                <a:spcPct val="100000"/>
              </a:lnSpc>
              <a:spcBef>
                <a:spcPts val="0"/>
              </a:spcBef>
              <a:spcAft>
                <a:spcPts val="0"/>
              </a:spcAft>
              <a:buFont typeface="Wingdings" panose="05000000000000000000" pitchFamily="2" charset="2"/>
              <a:buChar char=""/>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Draw lessons from US’ ability to attract foreign companies </a:t>
            </a: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14</a:t>
            </a:fld>
            <a:endParaRPr lang="en-GB" dirty="0"/>
          </a:p>
        </p:txBody>
      </p:sp>
    </p:spTree>
    <p:extLst>
      <p:ext uri="{BB962C8B-B14F-4D97-AF65-F5344CB8AC3E}">
        <p14:creationId xmlns:p14="http://schemas.microsoft.com/office/powerpoint/2010/main" val="417444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15</a:t>
            </a:fld>
            <a:endParaRPr lang="en-GB" dirty="0"/>
          </a:p>
        </p:txBody>
      </p:sp>
    </p:spTree>
    <p:extLst>
      <p:ext uri="{BB962C8B-B14F-4D97-AF65-F5344CB8AC3E}">
        <p14:creationId xmlns:p14="http://schemas.microsoft.com/office/powerpoint/2010/main" val="236121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16</a:t>
            </a:fld>
            <a:endParaRPr lang="en-GB" dirty="0"/>
          </a:p>
        </p:txBody>
      </p:sp>
    </p:spTree>
    <p:extLst>
      <p:ext uri="{BB962C8B-B14F-4D97-AF65-F5344CB8AC3E}">
        <p14:creationId xmlns:p14="http://schemas.microsoft.com/office/powerpoint/2010/main" val="172606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17</a:t>
            </a:fld>
            <a:endParaRPr lang="en-GB" dirty="0"/>
          </a:p>
        </p:txBody>
      </p:sp>
    </p:spTree>
    <p:extLst>
      <p:ext uri="{BB962C8B-B14F-4D97-AF65-F5344CB8AC3E}">
        <p14:creationId xmlns:p14="http://schemas.microsoft.com/office/powerpoint/2010/main" val="777883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18</a:t>
            </a:fld>
            <a:endParaRPr lang="en-GB" dirty="0"/>
          </a:p>
        </p:txBody>
      </p:sp>
    </p:spTree>
    <p:extLst>
      <p:ext uri="{BB962C8B-B14F-4D97-AF65-F5344CB8AC3E}">
        <p14:creationId xmlns:p14="http://schemas.microsoft.com/office/powerpoint/2010/main" val="108389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Arial"/>
                <a:cs typeface="Arial"/>
              </a:rPr>
              <a:t>Note: Chart shows total issuance of placed and retained. Market placed includes CLOs.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Arial"/>
              <a:cs typeface="Arial"/>
            </a:endParaRPr>
          </a:p>
          <a:p>
            <a:pPr marL="180971" indent="-180971">
              <a:lnSpc>
                <a:spcPct val="100000"/>
              </a:lnSpc>
              <a:spcBef>
                <a:spcPts val="0"/>
              </a:spcBef>
              <a:spcAft>
                <a:spcPts val="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Decrease in private sector true-sale securitisation </a:t>
            </a:r>
            <a:r>
              <a:rPr lang="en-GB" sz="1100" dirty="0">
                <a:latin typeface="Arial" panose="020B0604020202020204" pitchFamily="34" charset="0"/>
                <a:cs typeface="Arial" panose="020B0604020202020204" pitchFamily="34" charset="0"/>
              </a:rPr>
              <a:t>issuance vs pre-GFC in EA and US; key role of government sponsored entities in the US</a:t>
            </a:r>
          </a:p>
          <a:p>
            <a:pPr marL="180971" indent="-180971">
              <a:lnSpc>
                <a:spcPct val="100000"/>
              </a:lnSpc>
              <a:spcBef>
                <a:spcPts val="0"/>
              </a:spcBef>
              <a:spcAft>
                <a:spcPts val="0"/>
              </a:spcAft>
              <a:buFont typeface="Arial" panose="020B0604020202020204" pitchFamily="34" charset="0"/>
              <a:buChar char="•"/>
            </a:pPr>
            <a:r>
              <a:rPr lang="en-GB" sz="1100" dirty="0">
                <a:latin typeface="Arial" panose="020B0604020202020204" pitchFamily="34" charset="0"/>
                <a:cs typeface="Arial" panose="020B0604020202020204" pitchFamily="34" charset="0"/>
              </a:rPr>
              <a:t>EA post-GFC </a:t>
            </a:r>
            <a:r>
              <a:rPr lang="en-GB" sz="1100" b="1" dirty="0">
                <a:latin typeface="Arial" panose="020B0604020202020204" pitchFamily="34" charset="0"/>
                <a:cs typeface="Arial" panose="020B0604020202020204" pitchFamily="34" charset="0"/>
              </a:rPr>
              <a:t>structural shifts</a:t>
            </a:r>
            <a:r>
              <a:rPr lang="en-GB" sz="1100" dirty="0">
                <a:latin typeface="Arial" panose="020B0604020202020204" pitchFamily="34" charset="0"/>
                <a:cs typeface="Arial" panose="020B0604020202020204" pitchFamily="34" charset="0"/>
              </a:rPr>
              <a:t>: (1) ABS resilient while RMBS ~ replaced by Covered Bonds; (2) RMBS and CBs used for </a:t>
            </a:r>
            <a:r>
              <a:rPr lang="en-GB" sz="1100" dirty="0" err="1">
                <a:latin typeface="Arial" panose="020B0604020202020204" pitchFamily="34" charset="0"/>
                <a:cs typeface="Arial" panose="020B0604020202020204" pitchFamily="34" charset="0"/>
              </a:rPr>
              <a:t>Eurosystem</a:t>
            </a:r>
            <a:r>
              <a:rPr lang="en-GB" sz="1100" dirty="0">
                <a:latin typeface="Arial" panose="020B0604020202020204" pitchFamily="34" charset="0"/>
                <a:cs typeface="Arial" panose="020B0604020202020204" pitchFamily="34" charset="0"/>
              </a:rPr>
              <a:t> refinancing: kept on banks’ balance sheet); (3) rise in synthetics use: </a:t>
            </a:r>
            <a:r>
              <a:rPr lang="en-GB" sz="1100" dirty="0">
                <a:solidFill>
                  <a:srgbClr val="585858"/>
                </a:solidFill>
                <a:latin typeface="Arial"/>
                <a:cs typeface="Arial"/>
              </a:rPr>
              <a:t>u</a:t>
            </a:r>
            <a:r>
              <a:rPr lang="en-US" sz="1100" dirty="0" err="1">
                <a:solidFill>
                  <a:srgbClr val="585858"/>
                </a:solidFill>
                <a:latin typeface="Arial"/>
                <a:cs typeface="Arial"/>
              </a:rPr>
              <a:t>nclear</a:t>
            </a:r>
            <a:r>
              <a:rPr lang="en-US" sz="1100" dirty="0">
                <a:solidFill>
                  <a:srgbClr val="585858"/>
                </a:solidFill>
                <a:latin typeface="Arial"/>
                <a:cs typeface="Arial"/>
              </a:rPr>
              <a:t> how much capital release is channeled into funding productive sectors</a:t>
            </a:r>
            <a:endParaRPr lang="en-GB" sz="11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Arial"/>
              <a:cs typeface="Arial"/>
            </a:endParaRPr>
          </a:p>
          <a:p>
            <a:pPr marL="180971" indent="-180971">
              <a:lnSpc>
                <a:spcPct val="100000"/>
              </a:lnSpc>
              <a:spcBef>
                <a:spcPts val="0"/>
              </a:spcBef>
              <a:spcAft>
                <a:spcPts val="0"/>
              </a:spcAft>
              <a:buFont typeface="Arial" panose="020B0604020202020204" pitchFamily="34" charset="0"/>
              <a:buChar char="•"/>
            </a:pPr>
            <a:r>
              <a:rPr lang="en-GB" sz="1100" b="1" dirty="0">
                <a:latin typeface="Arial" panose="020B0604020202020204" pitchFamily="34" charset="0"/>
                <a:cs typeface="Arial" panose="020B0604020202020204" pitchFamily="34" charset="0"/>
              </a:rPr>
              <a:t>Decrease in private sector true-sale securitisation </a:t>
            </a:r>
            <a:r>
              <a:rPr lang="en-GB" sz="1100" dirty="0">
                <a:latin typeface="Arial" panose="020B0604020202020204" pitchFamily="34" charset="0"/>
                <a:cs typeface="Arial" panose="020B0604020202020204" pitchFamily="34" charset="0"/>
              </a:rPr>
              <a:t>issuance compared to pre-GFC in EA and US; key role of government sponsored entities in the US</a:t>
            </a:r>
          </a:p>
          <a:p>
            <a:pPr marL="180971" indent="-180971">
              <a:lnSpc>
                <a:spcPct val="100000"/>
              </a:lnSpc>
              <a:spcBef>
                <a:spcPts val="0"/>
              </a:spcBef>
              <a:spcAft>
                <a:spcPts val="0"/>
              </a:spcAft>
              <a:buFont typeface="Arial" panose="020B0604020202020204" pitchFamily="34" charset="0"/>
              <a:buChar char="•"/>
            </a:pPr>
            <a:r>
              <a:rPr lang="en-GB" sz="1100" dirty="0">
                <a:latin typeface="Arial" panose="020B0604020202020204" pitchFamily="34" charset="0"/>
                <a:cs typeface="Arial" panose="020B0604020202020204" pitchFamily="34" charset="0"/>
              </a:rPr>
              <a:t>Post-GFC </a:t>
            </a:r>
            <a:r>
              <a:rPr lang="en-GB" sz="1100" b="1" dirty="0">
                <a:latin typeface="Arial" panose="020B0604020202020204" pitchFamily="34" charset="0"/>
                <a:cs typeface="Arial" panose="020B0604020202020204" pitchFamily="34" charset="0"/>
              </a:rPr>
              <a:t>structural shifts</a:t>
            </a:r>
            <a:r>
              <a:rPr lang="en-GB" sz="1100" dirty="0">
                <a:latin typeface="Arial" panose="020B0604020202020204" pitchFamily="34" charset="0"/>
                <a:cs typeface="Arial" panose="020B0604020202020204" pitchFamily="34" charset="0"/>
              </a:rPr>
              <a:t> in the EA: (1) ABS resilient while RMBS ~ replaced by Covered Bonds; (2) high share of RMBS and CBs used for </a:t>
            </a:r>
            <a:r>
              <a:rPr lang="en-GB" sz="1100" dirty="0" err="1">
                <a:latin typeface="Arial" panose="020B0604020202020204" pitchFamily="34" charset="0"/>
                <a:cs typeface="Arial" panose="020B0604020202020204" pitchFamily="34" charset="0"/>
              </a:rPr>
              <a:t>Eurosystem</a:t>
            </a:r>
            <a:r>
              <a:rPr lang="en-GB" sz="1100" dirty="0">
                <a:latin typeface="Arial" panose="020B0604020202020204" pitchFamily="34" charset="0"/>
                <a:cs typeface="Arial" panose="020B0604020202020204" pitchFamily="34" charset="0"/>
              </a:rPr>
              <a:t> refinancing (i.e. kept on banks’ balance sheet); (3) rise in synthetics use (overtaking true sale for risk transfer)</a:t>
            </a:r>
          </a:p>
          <a:p>
            <a:pPr marL="180971" marR="0" lvl="0" indent="-180971"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GB" sz="1100" dirty="0">
                <a:solidFill>
                  <a:srgbClr val="585858"/>
                </a:solidFill>
                <a:latin typeface="Arial"/>
                <a:cs typeface="Arial"/>
              </a:rPr>
              <a:t>While acknowledging structural differences, the </a:t>
            </a:r>
            <a:r>
              <a:rPr lang="en-GB" sz="1100" b="1" dirty="0">
                <a:solidFill>
                  <a:srgbClr val="585858"/>
                </a:solidFill>
                <a:latin typeface="Arial"/>
                <a:cs typeface="Arial"/>
              </a:rPr>
              <a:t>increase in capital charges in the EU and JP did not appear to have negatively impacted true-sale securitisation issuance</a:t>
            </a:r>
            <a:r>
              <a:rPr lang="en-GB" sz="1100" dirty="0">
                <a:solidFill>
                  <a:srgbClr val="585858"/>
                </a:solidFill>
                <a:latin typeface="Arial"/>
                <a:cs typeface="Arial"/>
              </a:rPr>
              <a:t>. Rather, central bank policies and availability of competing funding (covered-bonds) and risk-transfer (synthetics) alternatives seems to have had more impact.</a:t>
            </a:r>
          </a:p>
          <a:p>
            <a:pPr marL="180971" indent="-180971">
              <a:lnSpc>
                <a:spcPct val="120000"/>
              </a:lnSpc>
              <a:spcBef>
                <a:spcPts val="450"/>
              </a:spcBef>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a:cs typeface="Arial"/>
            </a:endParaRPr>
          </a:p>
          <a:p>
            <a:endParaRPr lang="en-GB" altLang="en-US" dirty="0"/>
          </a:p>
        </p:txBody>
      </p:sp>
      <p:sp>
        <p:nvSpPr>
          <p:cNvPr id="4" name="Slide Number Placeholder 3"/>
          <p:cNvSpPr>
            <a:spLocks noGrp="1"/>
          </p:cNvSpPr>
          <p:nvPr>
            <p:ph type="sldNum" sz="quarter" idx="5"/>
          </p:nvPr>
        </p:nvSpPr>
        <p:spPr/>
        <p:txBody>
          <a:bodyPr/>
          <a:lstStyle/>
          <a:p>
            <a:pPr>
              <a:defRPr/>
            </a:pPr>
            <a:fld id="{795C281C-6729-4C99-96FF-16AC63E4205F}" type="slidenum">
              <a:rPr lang="en-GB" smtClean="0"/>
              <a:pPr>
                <a:defRPr/>
              </a:pPr>
              <a:t>19</a:t>
            </a:fld>
            <a:endParaRPr lang="en-GB" dirty="0"/>
          </a:p>
        </p:txBody>
      </p:sp>
    </p:spTree>
    <p:extLst>
      <p:ext uri="{BB962C8B-B14F-4D97-AF65-F5344CB8AC3E}">
        <p14:creationId xmlns:p14="http://schemas.microsoft.com/office/powerpoint/2010/main" val="311371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Deployed web-scraping and LLM methodologies to understand how CMU proposals evolved over time, to have a better understanding of:</a:t>
            </a:r>
          </a:p>
          <a:p>
            <a:pPr marL="171450" indent="-171450">
              <a:buFontTx/>
              <a:buChar char="-"/>
            </a:pPr>
            <a:r>
              <a:rPr lang="en-US" dirty="0">
                <a:latin typeface="Arial" panose="020B0604020202020204" pitchFamily="34" charset="0"/>
                <a:cs typeface="Arial" panose="020B0604020202020204" pitchFamily="34" charset="0"/>
              </a:rPr>
              <a:t>How CMU narrative evolved</a:t>
            </a:r>
          </a:p>
          <a:p>
            <a:pPr marL="171450" indent="-171450">
              <a:buFontTx/>
              <a:buChar char="-"/>
            </a:pPr>
            <a:r>
              <a:rPr lang="en-US" dirty="0">
                <a:latin typeface="Arial" panose="020B0604020202020204" pitchFamily="34" charset="0"/>
                <a:cs typeface="Arial" panose="020B0604020202020204" pitchFamily="34" charset="0"/>
              </a:rPr>
              <a:t>Who is supporting what in current debate</a:t>
            </a:r>
          </a:p>
          <a:p>
            <a:pPr marL="171450" indent="-171450">
              <a:buFontTx/>
              <a:buChar char="-"/>
            </a:pPr>
            <a:r>
              <a:rPr lang="en-US" dirty="0">
                <a:latin typeface="Arial" panose="020B0604020202020204" pitchFamily="34" charset="0"/>
                <a:cs typeface="Arial" panose="020B0604020202020204" pitchFamily="34" charset="0"/>
              </a:rPr>
              <a:t>What exactly different stakeholders are proposing in more detail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CMU narrative has significantly evolved over time, to reflect macroeconomic developments and new challenges</a:t>
            </a:r>
          </a:p>
          <a:p>
            <a:pPr marL="171450" indent="-171450">
              <a:buFontTx/>
              <a:buChar char="-"/>
            </a:pPr>
            <a:r>
              <a:rPr lang="en-US" dirty="0">
                <a:latin typeface="Arial" panose="020B0604020202020204" pitchFamily="34" charset="0"/>
                <a:cs typeface="Arial" panose="020B0604020202020204" pitchFamily="34" charset="0"/>
              </a:rPr>
              <a:t>From being a macro-stabilization tool in 2015, with strong focus on cross-border integration and risk sharing</a:t>
            </a:r>
          </a:p>
          <a:p>
            <a:pPr marL="171450" indent="-171450">
              <a:buFontTx/>
              <a:buChar char="-"/>
            </a:pPr>
            <a:r>
              <a:rPr lang="en-US" dirty="0">
                <a:latin typeface="Arial" panose="020B0604020202020204" pitchFamily="34" charset="0"/>
                <a:cs typeface="Arial" panose="020B0604020202020204" pitchFamily="34" charset="0"/>
              </a:rPr>
              <a:t>To being a key tool to foster competitiveness and economic growth</a:t>
            </a:r>
          </a:p>
          <a:p>
            <a:pPr marL="171450" indent="-171450">
              <a:buFontTx/>
              <a:buChar char="-"/>
            </a:pPr>
            <a:r>
              <a:rPr lang="en-US" dirty="0">
                <a:latin typeface="Arial" panose="020B0604020202020204" pitchFamily="34" charset="0"/>
                <a:cs typeface="Arial" panose="020B0604020202020204" pitchFamily="34" charset="0"/>
              </a:rPr>
              <a:t>Rising trends on twin transition and digitalization</a:t>
            </a:r>
          </a:p>
          <a:p>
            <a:pPr marL="171450" indent="-171450">
              <a:buFontTx/>
              <a:buChar char="-"/>
            </a:pPr>
            <a:endParaRPr lang="en-US" dirty="0">
              <a:latin typeface="Arial" panose="020B0604020202020204" pitchFamily="34" charset="0"/>
              <a:cs typeface="Arial" panose="020B0604020202020204" pitchFamily="34" charset="0"/>
            </a:endParaRPr>
          </a:p>
          <a:p>
            <a:pPr marL="171450" indent="-171450">
              <a:buFontTx/>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a:t>
            </a:fld>
            <a:endParaRPr lang="en-GB" dirty="0"/>
          </a:p>
        </p:txBody>
      </p:sp>
    </p:spTree>
    <p:extLst>
      <p:ext uri="{BB962C8B-B14F-4D97-AF65-F5344CB8AC3E}">
        <p14:creationId xmlns:p14="http://schemas.microsoft.com/office/powerpoint/2010/main" val="2424759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21</a:t>
            </a:fld>
            <a:endParaRPr lang="en-GB" dirty="0"/>
          </a:p>
        </p:txBody>
      </p:sp>
    </p:spTree>
    <p:extLst>
      <p:ext uri="{BB962C8B-B14F-4D97-AF65-F5344CB8AC3E}">
        <p14:creationId xmlns:p14="http://schemas.microsoft.com/office/powerpoint/2010/main" val="101576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95D7-644F-D992-9E14-37B6AD590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CE80E-903E-B159-211C-AC760E19E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B125D-3217-BBD0-A799-4015A9D88FFD}"/>
              </a:ext>
            </a:extLst>
          </p:cNvPr>
          <p:cNvSpPr>
            <a:spLocks noGrp="1"/>
          </p:cNvSpPr>
          <p:nvPr>
            <p:ph type="body" idx="1"/>
          </p:nvPr>
        </p:nvSpPr>
        <p:spPr/>
        <p:txBody>
          <a:bodyPr/>
          <a:lstStyle/>
          <a:p>
            <a:r>
              <a:rPr lang="nl-NL" dirty="0">
                <a:latin typeface="Arial" panose="020B0604020202020204" pitchFamily="34" charset="0"/>
                <a:cs typeface="Arial" panose="020B0604020202020204" pitchFamily="34" charset="0"/>
              </a:rPr>
              <a:t>We keep </a:t>
            </a:r>
            <a:r>
              <a:rPr lang="nl-NL" dirty="0" err="1">
                <a:latin typeface="Arial" panose="020B0604020202020204" pitchFamily="34" charset="0"/>
                <a:cs typeface="Arial" panose="020B0604020202020204" pitchFamily="34" charset="0"/>
              </a:rPr>
              <a:t>mentioning</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the</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need</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to</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finance</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innovation</a:t>
            </a:r>
            <a:r>
              <a:rPr lang="nl-NL" dirty="0">
                <a:latin typeface="Arial" panose="020B0604020202020204" pitchFamily="34" charset="0"/>
                <a:cs typeface="Arial" panose="020B0604020202020204" pitchFamily="34" charset="0"/>
              </a:rPr>
              <a:t> and support </a:t>
            </a:r>
            <a:r>
              <a:rPr lang="nl-NL" dirty="0" err="1">
                <a:latin typeface="Arial" panose="020B0604020202020204" pitchFamily="34" charset="0"/>
                <a:cs typeface="Arial" panose="020B0604020202020204" pitchFamily="34" charset="0"/>
              </a:rPr>
              <a:t>competitiveness</a:t>
            </a:r>
            <a:r>
              <a:rPr lang="nl-NL" dirty="0">
                <a:latin typeface="Arial" panose="020B0604020202020204" pitchFamily="34" charset="0"/>
                <a:cs typeface="Arial" panose="020B0604020202020204" pitchFamily="34" charset="0"/>
              </a:rPr>
              <a:t> – here </a:t>
            </a:r>
            <a:r>
              <a:rPr lang="nl-NL" dirty="0" err="1">
                <a:latin typeface="Arial" panose="020B0604020202020204" pitchFamily="34" charset="0"/>
                <a:cs typeface="Arial" panose="020B0604020202020204" pitchFamily="34" charset="0"/>
              </a:rPr>
              <a:t>you</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can</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find</a:t>
            </a:r>
            <a:r>
              <a:rPr lang="nl-NL" dirty="0">
                <a:latin typeface="Arial" panose="020B0604020202020204" pitchFamily="34" charset="0"/>
                <a:cs typeface="Arial" panose="020B0604020202020204" pitchFamily="34" charset="0"/>
              </a:rPr>
              <a:t> a </a:t>
            </a:r>
            <a:r>
              <a:rPr lang="nl-NL" dirty="0" err="1">
                <a:latin typeface="Arial" panose="020B0604020202020204" pitchFamily="34" charset="0"/>
                <a:cs typeface="Arial" panose="020B0604020202020204" pitchFamily="34" charset="0"/>
              </a:rPr>
              <a:t>couple</a:t>
            </a:r>
            <a:r>
              <a:rPr lang="nl-NL" dirty="0">
                <a:latin typeface="Arial" panose="020B0604020202020204" pitchFamily="34" charset="0"/>
                <a:cs typeface="Arial" panose="020B0604020202020204" pitchFamily="34" charset="0"/>
              </a:rPr>
              <a:t> of </a:t>
            </a:r>
            <a:r>
              <a:rPr lang="nl-NL" dirty="0" err="1">
                <a:latin typeface="Arial" panose="020B0604020202020204" pitchFamily="34" charset="0"/>
                <a:cs typeface="Arial" panose="020B0604020202020204" pitchFamily="34" charset="0"/>
              </a:rPr>
              <a:t>charts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to</a:t>
            </a:r>
            <a:r>
              <a:rPr lang="nl-NL" dirty="0">
                <a:latin typeface="Arial" panose="020B0604020202020204" pitchFamily="34" charset="0"/>
                <a:cs typeface="Arial" panose="020B0604020202020204" pitchFamily="34" charset="0"/>
              </a:rPr>
              <a:t> support </a:t>
            </a:r>
            <a:r>
              <a:rPr lang="nl-NL" dirty="0" err="1">
                <a:latin typeface="Arial" panose="020B0604020202020204" pitchFamily="34" charset="0"/>
                <a:cs typeface="Arial" panose="020B0604020202020204" pitchFamily="34" charset="0"/>
              </a:rPr>
              <a:t>diagnostic</a:t>
            </a:r>
            <a:endParaRPr lang="nl-NL" dirty="0">
              <a:latin typeface="Arial" panose="020B0604020202020204" pitchFamily="34" charset="0"/>
              <a:cs typeface="Arial" panose="020B0604020202020204" pitchFamily="34" charset="0"/>
            </a:endParaRPr>
          </a:p>
          <a:p>
            <a:r>
              <a:rPr lang="nl-NL" dirty="0" err="1">
                <a:latin typeface="Arial" panose="020B0604020202020204" pitchFamily="34" charset="0"/>
                <a:cs typeface="Arial" panose="020B0604020202020204" pitchFamily="34" charset="0"/>
              </a:rPr>
              <a:t>Innovation</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lags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behind</a:t>
            </a:r>
            <a:r>
              <a:rPr lang="nl-NL" dirty="0">
                <a:latin typeface="Arial" panose="020B0604020202020204" pitchFamily="34" charset="0"/>
                <a:cs typeface="Arial" panose="020B0604020202020204" pitchFamily="34" charset="0"/>
              </a:rPr>
              <a:t> in Europe, and </a:t>
            </a:r>
            <a:r>
              <a:rPr lang="nl-NL" dirty="0" err="1">
                <a:latin typeface="Arial" panose="020B0604020202020204" pitchFamily="34" charset="0"/>
                <a:cs typeface="Arial" panose="020B0604020202020204" pitchFamily="34" charset="0"/>
              </a:rPr>
              <a:t>lacks</a:t>
            </a:r>
            <a:r>
              <a:rPr lang="nl-NL" dirty="0">
                <a:latin typeface="Arial" panose="020B0604020202020204" pitchFamily="34" charset="0"/>
                <a:cs typeface="Arial" panose="020B0604020202020204" pitchFamily="34" charset="0"/>
              </a:rPr>
              <a:t> EU </a:t>
            </a:r>
            <a:r>
              <a:rPr lang="nl-NL" dirty="0" err="1">
                <a:latin typeface="Arial" panose="020B0604020202020204" pitchFamily="34" charset="0"/>
                <a:cs typeface="Arial" panose="020B0604020202020204" pitchFamily="34" charset="0"/>
              </a:rPr>
              <a:t>investors</a:t>
            </a:r>
            <a:endParaRPr lang="nl-NL" dirty="0">
              <a:latin typeface="Arial" panose="020B0604020202020204" pitchFamily="34" charset="0"/>
              <a:cs typeface="Arial" panose="020B0604020202020204" pitchFamily="34" charset="0"/>
            </a:endParaRPr>
          </a:p>
          <a:p>
            <a:pPr marL="171450" indent="-171450">
              <a:buFontTx/>
              <a:buChar char="-"/>
            </a:pPr>
            <a:r>
              <a:rPr lang="nl-NL" dirty="0">
                <a:latin typeface="Arial" panose="020B0604020202020204" pitchFamily="34" charset="0"/>
                <a:cs typeface="Arial" panose="020B0604020202020204" pitchFamily="34" charset="0"/>
              </a:rPr>
              <a:t>Chart on </a:t>
            </a:r>
            <a:r>
              <a:rPr lang="nl-NL" dirty="0" err="1">
                <a:latin typeface="Arial" panose="020B0604020202020204" pitchFamily="34" charset="0"/>
                <a:cs typeface="Arial" panose="020B0604020202020204" pitchFamily="34" charset="0"/>
              </a:rPr>
              <a:t>left</a:t>
            </a:r>
            <a:r>
              <a:rPr lang="nl-NL" dirty="0">
                <a:latin typeface="Arial" panose="020B0604020202020204" pitchFamily="34" charset="0"/>
                <a:cs typeface="Arial" panose="020B0604020202020204" pitchFamily="34" charset="0"/>
              </a:rPr>
              <a:t> hand side shows patent </a:t>
            </a:r>
            <a:r>
              <a:rPr lang="nl-NL" dirty="0" err="1">
                <a:latin typeface="Arial" panose="020B0604020202020204" pitchFamily="34" charset="0"/>
                <a:cs typeface="Arial" panose="020B0604020202020204" pitchFamily="34" charset="0"/>
              </a:rPr>
              <a:t>applications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by</a:t>
            </a:r>
            <a:r>
              <a:rPr lang="nl-NL" dirty="0">
                <a:latin typeface="Arial" panose="020B0604020202020204" pitchFamily="34" charset="0"/>
                <a:cs typeface="Arial" panose="020B0604020202020204" pitchFamily="34" charset="0"/>
              </a:rPr>
              <a:t> sector: European </a:t>
            </a:r>
            <a:r>
              <a:rPr lang="nl-NL" dirty="0" err="1">
                <a:latin typeface="Arial" panose="020B0604020202020204" pitchFamily="34" charset="0"/>
                <a:cs typeface="Arial" panose="020B0604020202020204" pitchFamily="34" charset="0"/>
              </a:rPr>
              <a:t>countries</a:t>
            </a:r>
            <a:r>
              <a:rPr lang="nl-NL" dirty="0">
                <a:latin typeface="Arial" panose="020B0604020202020204" pitchFamily="34" charset="0"/>
                <a:cs typeface="Arial" panose="020B0604020202020204" pitchFamily="34" charset="0"/>
              </a:rPr>
              <a:t> have hard </a:t>
            </a:r>
            <a:r>
              <a:rPr lang="nl-NL" dirty="0" err="1">
                <a:latin typeface="Arial" panose="020B0604020202020204" pitchFamily="34" charset="0"/>
                <a:cs typeface="Arial" panose="020B0604020202020204" pitchFamily="34" charset="0"/>
              </a:rPr>
              <a:t>times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competing</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with</a:t>
            </a:r>
            <a:r>
              <a:rPr lang="nl-NL" dirty="0">
                <a:latin typeface="Arial" panose="020B0604020202020204" pitchFamily="34" charset="0"/>
                <a:cs typeface="Arial" panose="020B0604020202020204" pitchFamily="34" charset="0"/>
              </a:rPr>
              <a:t> US and China, and even more </a:t>
            </a:r>
            <a:r>
              <a:rPr lang="nl-NL" dirty="0" err="1">
                <a:latin typeface="Arial" panose="020B0604020202020204" pitchFamily="34" charset="0"/>
                <a:cs typeface="Arial" panose="020B0604020202020204" pitchFamily="34" charset="0"/>
              </a:rPr>
              <a:t>so</a:t>
            </a:r>
            <a:r>
              <a:rPr lang="nl-NL" dirty="0">
                <a:latin typeface="Arial" panose="020B0604020202020204" pitchFamily="34" charset="0"/>
                <a:cs typeface="Arial" panose="020B0604020202020204" pitchFamily="34" charset="0"/>
              </a:rPr>
              <a:t> in IT and AI as most EU </a:t>
            </a:r>
            <a:r>
              <a:rPr lang="nl-NL" dirty="0" err="1">
                <a:latin typeface="Arial" panose="020B0604020202020204" pitchFamily="34" charset="0"/>
                <a:cs typeface="Arial" panose="020B0604020202020204" pitchFamily="34" charset="0"/>
              </a:rPr>
              <a:t>applications</a:t>
            </a:r>
            <a:r>
              <a:rPr lang="nl-NL" dirty="0">
                <a:latin typeface="Arial" panose="020B0604020202020204" pitchFamily="34" charset="0"/>
                <a:cs typeface="Arial" panose="020B0604020202020204" pitchFamily="34" charset="0"/>
              </a:rPr>
              <a:t> are in traditional sectors </a:t>
            </a:r>
            <a:r>
              <a:rPr lang="nl-NL" dirty="0" err="1">
                <a:latin typeface="Arial" panose="020B0604020202020204" pitchFamily="34" charset="0"/>
                <a:cs typeface="Arial" panose="020B0604020202020204" pitchFamily="34" charset="0"/>
              </a:rPr>
              <a:t>such</a:t>
            </a:r>
            <a:r>
              <a:rPr lang="nl-NL" dirty="0">
                <a:latin typeface="Arial" panose="020B0604020202020204" pitchFamily="34" charset="0"/>
                <a:cs typeface="Arial" panose="020B0604020202020204" pitchFamily="34" charset="0"/>
              </a:rPr>
              <a:t> as </a:t>
            </a:r>
            <a:r>
              <a:rPr lang="nl-NL" dirty="0" err="1">
                <a:latin typeface="Arial" panose="020B0604020202020204" pitchFamily="34" charset="0"/>
                <a:cs typeface="Arial" panose="020B0604020202020204" pitchFamily="34" charset="0"/>
              </a:rPr>
              <a:t>automotive</a:t>
            </a:r>
            <a:endParaRPr lang="nl-NL" dirty="0">
              <a:latin typeface="Arial" panose="020B0604020202020204" pitchFamily="34" charset="0"/>
              <a:cs typeface="Arial" panose="020B0604020202020204" pitchFamily="34" charset="0"/>
            </a:endParaRPr>
          </a:p>
          <a:p>
            <a:pPr marL="171450" indent="-171450">
              <a:buFontTx/>
              <a:buChar char="-"/>
            </a:pPr>
            <a:r>
              <a:rPr lang="nl-NL" dirty="0">
                <a:latin typeface="Arial" panose="020B0604020202020204" pitchFamily="34" charset="0"/>
                <a:cs typeface="Arial" panose="020B0604020202020204" pitchFamily="34" charset="0"/>
              </a:rPr>
              <a:t>Chart on right hand side shows </a:t>
            </a:r>
            <a:r>
              <a:rPr lang="nl-NL" dirty="0" err="1">
                <a:latin typeface="Arial" panose="020B0604020202020204" pitchFamily="34" charset="0"/>
                <a:cs typeface="Arial" panose="020B0604020202020204" pitchFamily="34" charset="0"/>
              </a:rPr>
              <a:t>the</a:t>
            </a:r>
            <a:r>
              <a:rPr lang="nl-NL" dirty="0">
                <a:latin typeface="Arial" panose="020B0604020202020204" pitchFamily="34" charset="0"/>
                <a:cs typeface="Arial" panose="020B0604020202020204" pitchFamily="34" charset="0"/>
              </a:rPr>
              <a:t> share of </a:t>
            </a:r>
            <a:r>
              <a:rPr lang="nl-NL" dirty="0" err="1">
                <a:latin typeface="Arial" panose="020B0604020202020204" pitchFamily="34" charset="0"/>
                <a:cs typeface="Arial" panose="020B0604020202020204" pitchFamily="34" charset="0"/>
              </a:rPr>
              <a:t>investors</a:t>
            </a:r>
            <a:r>
              <a:rPr lang="nl-NL" dirty="0">
                <a:latin typeface="Arial" panose="020B0604020202020204" pitchFamily="34" charset="0"/>
                <a:cs typeface="Arial" panose="020B0604020202020204" pitchFamily="34" charset="0"/>
              </a:rPr>
              <a:t> in EU </a:t>
            </a:r>
            <a:r>
              <a:rPr lang="nl-NL" dirty="0" err="1">
                <a:latin typeface="Arial" panose="020B0604020202020204" pitchFamily="34" charset="0"/>
                <a:cs typeface="Arial" panose="020B0604020202020204" pitchFamily="34" charset="0"/>
              </a:rPr>
              <a:t>tech</a:t>
            </a:r>
            <a:r>
              <a:rPr lang="nl-NL" dirty="0">
                <a:latin typeface="Arial" panose="020B0604020202020204" pitchFamily="34" charset="0"/>
                <a:cs typeface="Arial" panose="020B0604020202020204" pitchFamily="34" charset="0"/>
              </a:rPr>
              <a:t> companies: </a:t>
            </a:r>
            <a:r>
              <a:rPr lang="nl-NL" dirty="0" err="1">
                <a:latin typeface="Arial" panose="020B0604020202020204" pitchFamily="34" charset="0"/>
                <a:cs typeface="Arial" panose="020B0604020202020204" pitchFamily="34" charset="0"/>
              </a:rPr>
              <a:t>approx</a:t>
            </a:r>
            <a:r>
              <a:rPr lang="nl-NL" dirty="0">
                <a:latin typeface="Arial" panose="020B0604020202020204" pitchFamily="34" charset="0"/>
                <a:cs typeface="Arial" panose="020B0604020202020204" pitchFamily="34" charset="0"/>
              </a:rPr>
              <a:t> 60% of </a:t>
            </a:r>
            <a:r>
              <a:rPr lang="nl-NL" dirty="0" err="1">
                <a:latin typeface="Arial" panose="020B0604020202020204" pitchFamily="34" charset="0"/>
                <a:cs typeface="Arial" panose="020B0604020202020204" pitchFamily="34" charset="0"/>
              </a:rPr>
              <a:t>capital</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comes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from</a:t>
            </a:r>
            <a:r>
              <a:rPr lang="nl-NL" dirty="0">
                <a:latin typeface="Arial" panose="020B0604020202020204" pitchFamily="34" charset="0"/>
                <a:cs typeface="Arial" panose="020B0604020202020204" pitchFamily="34" charset="0"/>
              </a:rPr>
              <a:t> US </a:t>
            </a:r>
            <a:r>
              <a:rPr lang="nl-NL" dirty="0" err="1">
                <a:latin typeface="Arial" panose="020B0604020202020204" pitchFamily="34" charset="0"/>
                <a:cs typeface="Arial" panose="020B0604020202020204" pitchFamily="34" charset="0"/>
              </a:rPr>
              <a:t>investors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while</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this</a:t>
            </a:r>
            <a:r>
              <a:rPr lang="nl-NL" dirty="0">
                <a:latin typeface="Arial" panose="020B0604020202020204" pitchFamily="34" charset="0"/>
                <a:cs typeface="Arial" panose="020B0604020202020204" pitchFamily="34" charset="0"/>
              </a:rPr>
              <a:t> is </a:t>
            </a:r>
            <a:r>
              <a:rPr lang="nl-NL" dirty="0" err="1">
                <a:latin typeface="Arial" panose="020B0604020202020204" pitchFamily="34" charset="0"/>
                <a:cs typeface="Arial" panose="020B0604020202020204" pitchFamily="34" charset="0"/>
              </a:rPr>
              <a:t>not</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reciprocated</a:t>
            </a:r>
            <a:r>
              <a:rPr lang="nl-NL" dirty="0">
                <a:latin typeface="Arial" panose="020B0604020202020204" pitchFamily="34" charset="0"/>
                <a:cs typeface="Arial" panose="020B0604020202020204" pitchFamily="34" charset="0"/>
              </a:rPr>
              <a:t> as 80% of </a:t>
            </a:r>
            <a:r>
              <a:rPr lang="nl-NL" dirty="0" err="1">
                <a:latin typeface="Arial" panose="020B0604020202020204" pitchFamily="34" charset="0"/>
                <a:cs typeface="Arial" panose="020B0604020202020204" pitchFamily="34" charset="0"/>
              </a:rPr>
              <a:t>investments</a:t>
            </a:r>
            <a:r>
              <a:rPr lang="nl-NL" dirty="0">
                <a:latin typeface="Arial" panose="020B0604020202020204" pitchFamily="34" charset="0"/>
                <a:cs typeface="Arial" panose="020B0604020202020204" pitchFamily="34" charset="0"/>
              </a:rPr>
              <a:t> in US </a:t>
            </a:r>
            <a:r>
              <a:rPr lang="nl-NL" dirty="0" err="1">
                <a:latin typeface="Arial" panose="020B0604020202020204" pitchFamily="34" charset="0"/>
                <a:cs typeface="Arial" panose="020B0604020202020204" pitchFamily="34" charset="0"/>
              </a:rPr>
              <a:t>tech</a:t>
            </a:r>
            <a:r>
              <a:rPr lang="nl-NL" dirty="0">
                <a:latin typeface="Arial" panose="020B0604020202020204" pitchFamily="34" charset="0"/>
                <a:cs typeface="Arial" panose="020B0604020202020204" pitchFamily="34" charset="0"/>
              </a:rPr>
              <a:t> companies is </a:t>
            </a:r>
            <a:r>
              <a:rPr lang="nl-NL" dirty="0" err="1">
                <a:latin typeface="Arial" panose="020B0604020202020204" pitchFamily="34" charset="0"/>
                <a:cs typeface="Arial" panose="020B0604020202020204" pitchFamily="34" charset="0"/>
              </a:rPr>
              <a:t>domestic</a:t>
            </a:r>
            <a:endParaRPr lang="nl-NL"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9712EA2-22D2-864A-0376-A41A844E9C69}"/>
              </a:ext>
            </a:extLst>
          </p:cNvPr>
          <p:cNvSpPr>
            <a:spLocks noGrp="1"/>
          </p:cNvSpPr>
          <p:nvPr>
            <p:ph type="sldNum" sz="quarter" idx="5"/>
          </p:nvPr>
        </p:nvSpPr>
        <p:spPr/>
        <p:txBody>
          <a:bodyPr/>
          <a:lstStyle/>
          <a:p>
            <a:pPr>
              <a:defRPr/>
            </a:pPr>
            <a:fld id="{D589E48D-882E-48E9-AC90-458C8EC61319}" type="slidenum">
              <a:rPr lang="en-GB" smtClean="0"/>
              <a:pPr>
                <a:defRPr/>
              </a:pPr>
              <a:t>3</a:t>
            </a:fld>
            <a:endParaRPr lang="en-GB" dirty="0"/>
          </a:p>
        </p:txBody>
      </p:sp>
    </p:spTree>
    <p:extLst>
      <p:ext uri="{BB962C8B-B14F-4D97-AF65-F5344CB8AC3E}">
        <p14:creationId xmlns:p14="http://schemas.microsoft.com/office/powerpoint/2010/main" val="4213995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150" b="0" i="0" u="none" strike="noStrike" cap="none" normalizeH="0" baseline="0" dirty="0">
                <a:ln>
                  <a:noFill/>
                </a:ln>
                <a:solidFill>
                  <a:schemeClr val="tx2"/>
                </a:solidFill>
                <a:effectLst/>
                <a:latin typeface="Arial" panose="020B0604020202020204" pitchFamily="34" charset="0"/>
                <a:ea typeface="ヒラギノ角ゴ Pro W3" pitchFamily="-64" charset="-128"/>
                <a:cs typeface="Arial" panose="020B0604020202020204" pitchFamily="34" charset="0"/>
              </a:rPr>
              <a:t>Intense regulatory activity by the Commission: 3 CMU action plans, 55+ regulatory proposals &amp; 50 non-legislative initiatives. </a:t>
            </a:r>
            <a:r>
              <a:rPr lang="en-US" sz="1150" b="0" dirty="0">
                <a:latin typeface="Arial" panose="020B0604020202020204" pitchFamily="34" charset="0"/>
                <a:cs typeface="Arial" panose="020B0604020202020204" pitchFamily="34" charset="0"/>
              </a:rPr>
              <a:t>Each marker represents one legislative (dot) or non-legislative (square) proposal. Different colors indicate different state of play (concluded, ongoing, failed or addressed in another action plan)</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150" b="0" dirty="0">
                <a:latin typeface="Arial" panose="020B0604020202020204" pitchFamily="34" charset="0"/>
                <a:cs typeface="Arial" panose="020B0604020202020204" pitchFamily="34" charset="0"/>
              </a:rPr>
              <a:t>Majority of proposals </a:t>
            </a:r>
            <a:r>
              <a:rPr lang="en-US" sz="1150" b="0" dirty="0">
                <a:solidFill>
                  <a:schemeClr val="tx2"/>
                </a:solidFill>
                <a:latin typeface="Arial" panose="020B0604020202020204" pitchFamily="34" charset="0"/>
                <a:cs typeface="Arial" panose="020B0604020202020204" pitchFamily="34" charset="0"/>
              </a:rPr>
              <a:t>implemented</a:t>
            </a:r>
            <a:r>
              <a:rPr lang="en-US" sz="1150" b="0" dirty="0">
                <a:latin typeface="Arial" panose="020B0604020202020204" pitchFamily="34" charset="0"/>
                <a:cs typeface="Arial" panose="020B0604020202020204" pitchFamily="34" charset="0"/>
              </a:rPr>
              <a:t>, but many </a:t>
            </a:r>
            <a:r>
              <a:rPr lang="en-US" sz="1150" b="0" dirty="0">
                <a:solidFill>
                  <a:schemeClr val="tx2"/>
                </a:solidFill>
                <a:latin typeface="Arial" panose="020B0604020202020204" pitchFamily="34" charset="0"/>
                <a:cs typeface="Arial" panose="020B0604020202020204" pitchFamily="34" charset="0"/>
              </a:rPr>
              <a:t>watered down </a:t>
            </a:r>
            <a:r>
              <a:rPr lang="en-US" sz="1150" b="0" dirty="0">
                <a:latin typeface="Arial" panose="020B0604020202020204" pitchFamily="34" charset="0"/>
                <a:cs typeface="Arial" panose="020B0604020202020204" pitchFamily="34" charset="0"/>
              </a:rPr>
              <a:t>in the process: Several reforms on taxation, insolvency, pensions, supervision </a:t>
            </a:r>
            <a:r>
              <a:rPr lang="en-US" sz="1150" b="0" dirty="0">
                <a:solidFill>
                  <a:schemeClr val="tx2"/>
                </a:solidFill>
                <a:latin typeface="Arial" panose="020B0604020202020204" pitchFamily="34" charset="0"/>
                <a:cs typeface="Arial" panose="020B0604020202020204" pitchFamily="34" charset="0"/>
              </a:rPr>
              <a:t>stalled</a:t>
            </a:r>
            <a:endParaRPr lang="en-US" sz="1150" b="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r>
              <a:rPr lang="en-US" sz="1150" b="0" dirty="0">
                <a:latin typeface="Arial" panose="020B0604020202020204" pitchFamily="34" charset="0"/>
                <a:cs typeface="Arial" panose="020B0604020202020204" pitchFamily="34" charset="0"/>
              </a:rPr>
              <a:t>Despite regulatory efforts and improvements, EU </a:t>
            </a:r>
            <a:r>
              <a:rPr lang="en-GB" sz="1150" b="0" dirty="0">
                <a:effectLst/>
                <a:latin typeface="Arial" panose="020B0604020202020204" pitchFamily="34" charset="0"/>
                <a:ea typeface="Times New Roman" panose="02020603050405020304" pitchFamily="18" charset="0"/>
                <a:cs typeface="Arial" panose="020B0604020202020204" pitchFamily="34" charset="0"/>
              </a:rPr>
              <a:t>capital markets have </a:t>
            </a:r>
            <a:r>
              <a:rPr lang="en-GB" sz="115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not reached </a:t>
            </a:r>
            <a:r>
              <a:rPr lang="en-GB" sz="1150" b="0" dirty="0">
                <a:effectLst/>
                <a:latin typeface="Arial" panose="020B0604020202020204" pitchFamily="34" charset="0"/>
                <a:ea typeface="Times New Roman" panose="02020603050405020304" pitchFamily="18" charset="0"/>
                <a:cs typeface="Arial" panose="020B0604020202020204" pitchFamily="34" charset="0"/>
              </a:rPr>
              <a:t>sufficient levels of </a:t>
            </a:r>
            <a:r>
              <a:rPr lang="en-GB" sz="1150" b="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depth, volume and integration (</a:t>
            </a:r>
            <a:r>
              <a:rPr lang="en-US" sz="1150" b="0" i="1" dirty="0">
                <a:latin typeface="Arial" panose="020B0604020202020204" pitchFamily="34" charset="0"/>
                <a:cs typeface="Arial" panose="020B0604020202020204" pitchFamily="34" charset="0"/>
              </a:rPr>
              <a:t>CMU indicators)</a:t>
            </a:r>
          </a:p>
          <a:p>
            <a:pPr marL="285750" indent="-285750">
              <a:spcAft>
                <a:spcPts val="600"/>
              </a:spcAft>
              <a:buFont typeface="Arial" panose="020B0604020202020204" pitchFamily="34" charset="0"/>
              <a:buChar char="•"/>
            </a:pPr>
            <a:r>
              <a:rPr lang="en-US" sz="1150" b="0" dirty="0">
                <a:solidFill>
                  <a:schemeClr val="tx2"/>
                </a:solidFill>
                <a:latin typeface="Arial" panose="020B0604020202020204" pitchFamily="34" charset="0"/>
                <a:cs typeface="Arial" panose="020B0604020202020204" pitchFamily="34" charset="0"/>
              </a:rPr>
              <a:t>Negotiations</a:t>
            </a:r>
            <a:r>
              <a:rPr lang="en-US" sz="1150" b="0" dirty="0">
                <a:latin typeface="Arial" panose="020B0604020202020204" pitchFamily="34" charset="0"/>
                <a:cs typeface="Arial" panose="020B0604020202020204" pitchFamily="34" charset="0"/>
              </a:rPr>
              <a:t> often diluted original proposals leading to complex/unviable results, in some cases no progress at all</a:t>
            </a:r>
          </a:p>
          <a:p>
            <a:pPr marL="285750" indent="-285750">
              <a:spcAft>
                <a:spcPts val="600"/>
              </a:spcAft>
              <a:buFont typeface="Arial" panose="020B0604020202020204" pitchFamily="34" charset="0"/>
              <a:buChar char="•"/>
            </a:pPr>
            <a:r>
              <a:rPr lang="en-GB" sz="1150" b="0" dirty="0">
                <a:solidFill>
                  <a:schemeClr val="tx2"/>
                </a:solidFill>
                <a:latin typeface="Arial" panose="020B0604020202020204" pitchFamily="34" charset="0"/>
                <a:cs typeface="Arial" panose="020B0604020202020204" pitchFamily="34" charset="0"/>
              </a:rPr>
              <a:t>Contingent circumstances </a:t>
            </a:r>
            <a:r>
              <a:rPr lang="en-GB" sz="1150" b="0" dirty="0">
                <a:latin typeface="Arial" panose="020B0604020202020204" pitchFamily="34" charset="0"/>
                <a:cs typeface="Arial" panose="020B0604020202020204" pitchFamily="34" charset="0"/>
              </a:rPr>
              <a:t>(e.g. Covid, geopolitical tensions) sidelined CMU priorities</a:t>
            </a:r>
          </a:p>
          <a:p>
            <a:pPr marL="285750" indent="-285750">
              <a:spcAft>
                <a:spcPts val="600"/>
              </a:spcAft>
              <a:buFont typeface="Arial" panose="020B0604020202020204" pitchFamily="34" charset="0"/>
              <a:buChar char="•"/>
            </a:pPr>
            <a:r>
              <a:rPr lang="en-GB" sz="1150" b="0" dirty="0">
                <a:solidFill>
                  <a:schemeClr val="tx2"/>
                </a:solidFill>
                <a:latin typeface="Arial" panose="020B0604020202020204" pitchFamily="34" charset="0"/>
                <a:cs typeface="Arial" panose="020B0604020202020204" pitchFamily="34" charset="0"/>
              </a:rPr>
              <a:t>Policymaking and technical challenges </a:t>
            </a:r>
            <a:r>
              <a:rPr lang="en-GB" sz="1150" b="0" dirty="0">
                <a:latin typeface="Arial" panose="020B0604020202020204" pitchFamily="34" charset="0"/>
                <a:cs typeface="Arial" panose="020B0604020202020204" pitchFamily="34" charset="0"/>
              </a:rPr>
              <a:t>(e.g. process, gold-plating, national transposition)</a:t>
            </a:r>
            <a:endParaRPr lang="en-US" sz="115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50" b="0" dirty="0">
                <a:solidFill>
                  <a:schemeClr val="tx2"/>
                </a:solidFill>
                <a:latin typeface="Arial" panose="020B0604020202020204" pitchFamily="34" charset="0"/>
                <a:cs typeface="Arial" panose="020B0604020202020204" pitchFamily="34" charset="0"/>
              </a:rPr>
              <a:t>Savings and investment union </a:t>
            </a:r>
            <a:r>
              <a:rPr lang="en-GB" sz="1150" b="0" dirty="0">
                <a:latin typeface="Arial" panose="020B0604020202020204" pitchFamily="34" charset="0"/>
                <a:cs typeface="Arial" panose="020B0604020202020204" pitchFamily="34" charset="0"/>
              </a:rPr>
              <a:t>at the </a:t>
            </a:r>
            <a:r>
              <a:rPr lang="en-GB" sz="1150" b="0" dirty="0">
                <a:solidFill>
                  <a:schemeClr val="tx2"/>
                </a:solidFill>
                <a:latin typeface="Arial" panose="020B0604020202020204" pitchFamily="34" charset="0"/>
                <a:cs typeface="Arial" panose="020B0604020202020204" pitchFamily="34" charset="0"/>
              </a:rPr>
              <a:t>core of new Commission </a:t>
            </a:r>
            <a:r>
              <a:rPr lang="en-GB" sz="1150" b="0" dirty="0">
                <a:latin typeface="Arial" panose="020B0604020202020204" pitchFamily="34" charset="0"/>
                <a:cs typeface="Arial" panose="020B0604020202020204" pitchFamily="34" charset="0"/>
              </a:rPr>
              <a:t>(see</a:t>
            </a:r>
            <a:r>
              <a:rPr lang="en-US" sz="1150" b="0" dirty="0">
                <a:latin typeface="Arial" panose="020B0604020202020204" pitchFamily="34" charset="0"/>
                <a:cs typeface="Arial" panose="020B0604020202020204" pitchFamily="34" charset="0"/>
              </a:rPr>
              <a:t> SIU strategy, competitiveness compass and </a:t>
            </a:r>
            <a:r>
              <a:rPr lang="en-US" sz="1150" b="0" dirty="0" err="1">
                <a:latin typeface="Arial" panose="020B0604020202020204" pitchFamily="34" charset="0"/>
                <a:cs typeface="Arial" panose="020B0604020202020204" pitchFamily="34" charset="0"/>
              </a:rPr>
              <a:t>ReArm</a:t>
            </a:r>
            <a:r>
              <a:rPr lang="en-US" sz="1150" b="0" dirty="0">
                <a:latin typeface="Arial" panose="020B0604020202020204" pitchFamily="34" charset="0"/>
                <a:cs typeface="Arial" panose="020B0604020202020204" pitchFamily="34" charset="0"/>
              </a:rPr>
              <a:t> Europe)</a:t>
            </a: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4</a:t>
            </a:fld>
            <a:endParaRPr lang="en-GB" dirty="0"/>
          </a:p>
        </p:txBody>
      </p:sp>
    </p:spTree>
    <p:extLst>
      <p:ext uri="{BB962C8B-B14F-4D97-AF65-F5344CB8AC3E}">
        <p14:creationId xmlns:p14="http://schemas.microsoft.com/office/powerpoint/2010/main" val="182006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5</a:t>
            </a:fld>
            <a:endParaRPr lang="en-GB" dirty="0"/>
          </a:p>
        </p:txBody>
      </p:sp>
    </p:spTree>
    <p:extLst>
      <p:ext uri="{BB962C8B-B14F-4D97-AF65-F5344CB8AC3E}">
        <p14:creationId xmlns:p14="http://schemas.microsoft.com/office/powerpoint/2010/main" val="250190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the </a:t>
            </a:r>
            <a:r>
              <a:rPr lang="en-US" dirty="0" err="1"/>
              <a:t>GovC</a:t>
            </a:r>
            <a:r>
              <a:rPr lang="en-US" dirty="0"/>
              <a:t> statement, we focused on narrowing down the CMU priorities to achieve impact, while proposing realistic and implementable solutions</a:t>
            </a:r>
          </a:p>
          <a:p>
            <a:pPr marL="228600" indent="-228600">
              <a:buAutoNum type="arabicPeriod"/>
            </a:pPr>
            <a:r>
              <a:rPr lang="en-US" dirty="0"/>
              <a:t>From 12 identified actions in the </a:t>
            </a:r>
            <a:r>
              <a:rPr lang="en-US" dirty="0" err="1"/>
              <a:t>GovC</a:t>
            </a:r>
            <a:r>
              <a:rPr lang="en-US" dirty="0"/>
              <a:t> statement</a:t>
            </a:r>
          </a:p>
          <a:p>
            <a:pPr marL="228600" indent="-228600">
              <a:buAutoNum type="arabicPeriod"/>
            </a:pPr>
            <a:r>
              <a:rPr lang="en-US" dirty="0"/>
              <a:t>To 5 priority areas to create scale and integrate capital markets</a:t>
            </a:r>
          </a:p>
          <a:p>
            <a:pPr marL="228600" indent="-228600">
              <a:buAutoNum type="arabicPeriod"/>
            </a:pPr>
            <a:r>
              <a:rPr lang="en-US" dirty="0"/>
              <a:t>To three, key actions as highlighted by the President in her speech last week</a:t>
            </a:r>
          </a:p>
          <a:p>
            <a:pPr marL="685800" lvl="1" indent="-228600">
              <a:buAutoNum type="arabicPeriod"/>
            </a:pPr>
            <a:r>
              <a:rPr lang="en-US" dirty="0"/>
              <a:t>Entering capital markets, via savings product</a:t>
            </a:r>
          </a:p>
          <a:p>
            <a:pPr marL="685800" lvl="1" indent="-228600">
              <a:buAutoNum type="arabicPeriod"/>
            </a:pPr>
            <a:r>
              <a:rPr lang="en-US" dirty="0"/>
              <a:t>Expanding capital markets across borders, via consolidation of trading and post-trading landscape</a:t>
            </a:r>
          </a:p>
          <a:p>
            <a:pPr marL="685800" lvl="1" indent="-228600">
              <a:buAutoNum type="arabicPeriod"/>
            </a:pPr>
            <a:r>
              <a:rPr lang="en-US" dirty="0"/>
              <a:t>Channeling funds to support innovation via Venture Capital financing</a:t>
            </a:r>
          </a:p>
          <a:p>
            <a:pPr marL="228600" lvl="0" indent="-228600">
              <a:buAutoNum type="arabicPeriod"/>
            </a:pPr>
            <a:r>
              <a:rPr lang="en-US" dirty="0"/>
              <a:t>Within this framework, two further actions are considered: supervision, to facilitate cross-border convergence; and </a:t>
            </a:r>
            <a:r>
              <a:rPr lang="en-US" dirty="0" err="1"/>
              <a:t>securitisation</a:t>
            </a:r>
            <a:r>
              <a:rPr lang="en-US" dirty="0"/>
              <a:t>, to free-up banks’ balance sheet and support the real economy</a:t>
            </a:r>
            <a:endParaRPr lang="en-GB" dirty="0"/>
          </a:p>
          <a:p>
            <a:endParaRPr lang="en-GB" dirty="0"/>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renewed political momentum creates a window of opportunity to make concrete progress on CMU</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This renewed political momentum is reflected in a proliferation of position papers and policy proposals to advance the CMU agenda. While this rich debate is definitely inspiring, we must be able to identify proposals that focus on preserving vested interests.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Among member states, there’s full agreement on the need for action: views however diverge on what solutions are most impactful to make progress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This mood is reflected in EU fora, where Eurogroup published a high-level statement on the importance of capital markets in Europe but fell short of concrete actions.</a:t>
            </a:r>
          </a:p>
          <a:p>
            <a:pPr marL="285750" indent="-2857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More recently, the Commission published the SIU strategy which highlights the importance of national measures, also recalling that private capital is necessary to support the competitiveness compass as well as </a:t>
            </a:r>
            <a:r>
              <a:rPr lang="en-US" sz="1200" dirty="0" err="1">
                <a:latin typeface="Arial" panose="020B0604020202020204" pitchFamily="34" charset="0"/>
                <a:cs typeface="Arial" panose="020B0604020202020204" pitchFamily="34" charset="0"/>
              </a:rPr>
              <a:t>RerArm</a:t>
            </a:r>
            <a:r>
              <a:rPr lang="en-US" sz="1200" dirty="0">
                <a:latin typeface="Arial" panose="020B0604020202020204" pitchFamily="34" charset="0"/>
                <a:cs typeface="Arial" panose="020B0604020202020204" pitchFamily="34" charset="0"/>
              </a:rPr>
              <a:t> Europe (and defense expenditure)</a:t>
            </a:r>
          </a:p>
          <a:p>
            <a:pPr marL="171450" indent="-171450">
              <a:buFontTx/>
              <a:buChar char="-"/>
            </a:pPr>
            <a:endParaRPr lang="en-US" dirty="0">
              <a:latin typeface="Arial" panose="020B0604020202020204" pitchFamily="34" charset="0"/>
              <a:cs typeface="Arial" panose="020B0604020202020204" pitchFamily="34" charset="0"/>
            </a:endParaRPr>
          </a:p>
          <a:p>
            <a:pPr marL="171450" indent="-171450">
              <a:buFontTx/>
              <a:buChar char="-"/>
            </a:pPr>
            <a:r>
              <a:rPr lang="en-US" dirty="0">
                <a:latin typeface="Arial" panose="020B0604020202020204" pitchFamily="34" charset="0"/>
                <a:cs typeface="Arial" panose="020B0604020202020204" pitchFamily="34" charset="0"/>
              </a:rPr>
              <a:t>This slide </a:t>
            </a:r>
            <a:r>
              <a:rPr lang="en-US" dirty="0" err="1">
                <a:latin typeface="Arial" panose="020B0604020202020204" pitchFamily="34" charset="0"/>
                <a:cs typeface="Arial" panose="020B0604020202020204" pitchFamily="34" charset="0"/>
              </a:rPr>
              <a:t>summarises</a:t>
            </a:r>
            <a:r>
              <a:rPr lang="en-US" dirty="0">
                <a:latin typeface="Arial" panose="020B0604020202020204" pitchFamily="34" charset="0"/>
                <a:cs typeface="Arial" panose="020B0604020202020204" pitchFamily="34" charset="0"/>
              </a:rPr>
              <a:t> the proposals in the ECB paper, that my colleagues will explain later in more details</a:t>
            </a:r>
          </a:p>
          <a:p>
            <a:pPr marL="171450" indent="-171450">
              <a:buFontTx/>
              <a:buChar char="-"/>
            </a:pPr>
            <a:r>
              <a:rPr lang="en-US" dirty="0">
                <a:latin typeface="Arial" panose="020B0604020202020204" pitchFamily="34" charset="0"/>
                <a:cs typeface="Arial" panose="020B0604020202020204" pitchFamily="34" charset="0"/>
              </a:rPr>
              <a:t>We identified five priorities, to unlock 3 key areas of action (the three Es):</a:t>
            </a:r>
          </a:p>
          <a:p>
            <a:pPr marL="628650" lvl="1" indent="-171450">
              <a:buFontTx/>
              <a:buChar char="-"/>
            </a:pPr>
            <a:r>
              <a:rPr lang="en-US" dirty="0">
                <a:latin typeface="Arial" panose="020B0604020202020204" pitchFamily="34" charset="0"/>
                <a:cs typeface="Arial" panose="020B0604020202020204" pitchFamily="34" charset="0"/>
              </a:rPr>
              <a:t>Entering capital markets, via a European savings standard</a:t>
            </a:r>
          </a:p>
          <a:p>
            <a:pPr marL="628650" lvl="1" indent="-171450">
              <a:buFontTx/>
              <a:buChar char="-"/>
            </a:pPr>
            <a:r>
              <a:rPr lang="en-US" dirty="0">
                <a:latin typeface="Arial" panose="020B0604020202020204" pitchFamily="34" charset="0"/>
                <a:cs typeface="Arial" panose="020B0604020202020204" pitchFamily="34" charset="0"/>
              </a:rPr>
              <a:t>Expanding capital markets across borders, via a review of the trading and post-trading landscape and the support of digital technologies; integrated supervision; </a:t>
            </a:r>
            <a:r>
              <a:rPr lang="en-US" dirty="0" err="1">
                <a:latin typeface="Arial" panose="020B0604020202020204" pitchFamily="34" charset="0"/>
                <a:cs typeface="Arial" panose="020B0604020202020204" pitchFamily="34" charset="0"/>
              </a:rPr>
              <a:t>securitisation</a:t>
            </a:r>
            <a:endParaRPr lang="en-US" dirty="0">
              <a:latin typeface="Arial" panose="020B0604020202020204" pitchFamily="34" charset="0"/>
              <a:cs typeface="Arial" panose="020B0604020202020204" pitchFamily="34" charset="0"/>
            </a:endParaRPr>
          </a:p>
          <a:p>
            <a:pPr marL="628650" lvl="1" indent="-171450">
              <a:buFontTx/>
              <a:buChar char="-"/>
            </a:pPr>
            <a:r>
              <a:rPr lang="en-US" dirty="0">
                <a:latin typeface="Arial" panose="020B0604020202020204" pitchFamily="34" charset="0"/>
                <a:cs typeface="Arial" panose="020B0604020202020204" pitchFamily="34" charset="0"/>
              </a:rPr>
              <a:t>Exiting capital markets to ensure capital is invested to support innovation and competitiveness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SIU strategy by the Commission published last week is definitely broader in scope – and also includes Banking Union.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At the same time, the ECB priorities are very consistent with the SIU agenda in terms of CMU topics covered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Investments and financing includes:</a:t>
            </a:r>
          </a:p>
          <a:p>
            <a:pPr marL="171450" indent="-171450">
              <a:buFontTx/>
              <a:buChar char="-"/>
            </a:pPr>
            <a:r>
              <a:rPr lang="en-GB" dirty="0">
                <a:latin typeface="Arial" panose="020B0604020202020204" pitchFamily="34" charset="0"/>
                <a:cs typeface="Arial" panose="020B0604020202020204" pitchFamily="34" charset="0"/>
              </a:rPr>
              <a:t>Promoting Investment in Equity and Certain Alternative Asset Classes </a:t>
            </a:r>
            <a:endParaRPr lang="en-US" dirty="0">
              <a:latin typeface="Arial" panose="020B0604020202020204" pitchFamily="34" charset="0"/>
              <a:cs typeface="Arial" panose="020B0604020202020204" pitchFamily="34" charset="0"/>
            </a:endParaRPr>
          </a:p>
          <a:p>
            <a:pPr marL="171450" indent="-171450">
              <a:buFontTx/>
              <a:buChar char="-"/>
            </a:pPr>
            <a:r>
              <a:rPr lang="en-GB" dirty="0">
                <a:latin typeface="Arial" panose="020B0604020202020204" pitchFamily="34" charset="0"/>
                <a:cs typeface="Arial" panose="020B0604020202020204" pitchFamily="34" charset="0"/>
              </a:rPr>
              <a:t>Aligning Public Funding instruments with Savings and Investments Union Objectives </a:t>
            </a:r>
            <a:endParaRPr lang="en-US" dirty="0">
              <a:latin typeface="Arial" panose="020B0604020202020204" pitchFamily="34" charset="0"/>
              <a:cs typeface="Arial" panose="020B0604020202020204" pitchFamily="34" charset="0"/>
            </a:endParaRPr>
          </a:p>
          <a:p>
            <a:pPr marL="171450" indent="-171450">
              <a:buFontTx/>
              <a:buChar char="-"/>
            </a:pPr>
            <a:r>
              <a:rPr lang="en-GB" dirty="0">
                <a:latin typeface="Arial" panose="020B0604020202020204" pitchFamily="34" charset="0"/>
                <a:cs typeface="Arial" panose="020B0604020202020204" pitchFamily="34" charset="0"/>
              </a:rPr>
              <a:t>Investment Exits </a:t>
            </a:r>
            <a:endParaRPr lang="en-US" dirty="0">
              <a:latin typeface="Arial" panose="020B0604020202020204" pitchFamily="34" charset="0"/>
              <a:cs typeface="Arial" panose="020B0604020202020204" pitchFamily="34" charset="0"/>
            </a:endParaRPr>
          </a:p>
          <a:p>
            <a:pPr marL="171450" indent="-171450">
              <a:buFontTx/>
              <a:buChar char="-"/>
            </a:pPr>
            <a:r>
              <a:rPr lang="en-GB" dirty="0">
                <a:latin typeface="Arial" panose="020B0604020202020204" pitchFamily="34" charset="0"/>
                <a:cs typeface="Arial" panose="020B0604020202020204" pitchFamily="34" charset="0"/>
              </a:rPr>
              <a:t>Taxation </a:t>
            </a:r>
            <a:endParaRPr lang="en-US" dirty="0">
              <a:latin typeface="Arial" panose="020B0604020202020204" pitchFamily="34" charset="0"/>
              <a:cs typeface="Arial" panose="020B0604020202020204" pitchFamily="34" charset="0"/>
            </a:endParaRPr>
          </a:p>
          <a:p>
            <a:pPr marL="171450" indent="-171450">
              <a:buFontTx/>
              <a:buChar char="-"/>
            </a:pPr>
            <a:r>
              <a:rPr lang="en-GB" dirty="0">
                <a:latin typeface="Arial" panose="020B0604020202020204" pitchFamily="34" charset="0"/>
                <a:cs typeface="Arial" panose="020B0604020202020204" pitchFamily="34" charset="0"/>
              </a:rPr>
              <a:t>Securitisation </a:t>
            </a:r>
          </a:p>
          <a:p>
            <a:pPr marL="171450" indent="-171450">
              <a:buFontTx/>
              <a:buChar char="-"/>
            </a:pPr>
            <a:endParaRPr lang="en-GB" dirty="0">
              <a:latin typeface="Arial" panose="020B0604020202020204" pitchFamily="34" charset="0"/>
              <a:cs typeface="Arial" panose="020B0604020202020204" pitchFamily="34" charset="0"/>
            </a:endParaRPr>
          </a:p>
          <a:p>
            <a:pPr marL="0" indent="0">
              <a:buFontTx/>
              <a:buNone/>
            </a:pPr>
            <a:r>
              <a:rPr lang="en-GB" dirty="0">
                <a:latin typeface="Arial" panose="020B0604020202020204" pitchFamily="34" charset="0"/>
                <a:cs typeface="Arial" panose="020B0604020202020204" pitchFamily="34" charset="0"/>
              </a:rPr>
              <a:t>Integration and scale includes</a:t>
            </a:r>
          </a:p>
          <a:p>
            <a:pPr marL="171450" indent="-171450">
              <a:buFontTx/>
              <a:buChar char="-"/>
            </a:pPr>
            <a:r>
              <a:rPr lang="en-GB" dirty="0">
                <a:latin typeface="Arial" panose="020B0604020202020204" pitchFamily="34" charset="0"/>
                <a:cs typeface="Arial" panose="020B0604020202020204" pitchFamily="34" charset="0"/>
              </a:rPr>
              <a:t>Consolidating Trading and post-Trading Infrastructures </a:t>
            </a:r>
          </a:p>
          <a:p>
            <a:pPr marL="171450" indent="-171450">
              <a:buFontTx/>
              <a:buChar char="-"/>
            </a:pPr>
            <a:r>
              <a:rPr lang="en-GB" dirty="0">
                <a:latin typeface="Arial" panose="020B0604020202020204" pitchFamily="34" charset="0"/>
                <a:cs typeface="Arial" panose="020B0604020202020204" pitchFamily="34" charset="0"/>
              </a:rPr>
              <a:t>Further Developing the Asset Management Sector </a:t>
            </a:r>
          </a:p>
          <a:p>
            <a:pPr marL="171450" indent="-171450">
              <a:buFontTx/>
              <a:buChar char="-"/>
            </a:pPr>
            <a:endParaRPr lang="en-GB"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Capital markets are </a:t>
            </a:r>
            <a:r>
              <a:rPr lang="nl-NL" dirty="0" err="1">
                <a:latin typeface="Arial" panose="020B0604020202020204" pitchFamily="34" charset="0"/>
                <a:cs typeface="Arial" panose="020B0604020202020204" pitchFamily="34" charset="0"/>
              </a:rPr>
              <a:t>particularly</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needed</a:t>
            </a:r>
            <a:r>
              <a:rPr lang="nl-NL" dirty="0">
                <a:latin typeface="Arial" panose="020B0604020202020204" pitchFamily="34" charset="0"/>
                <a:cs typeface="Arial" panose="020B0604020202020204" pitchFamily="34" charset="0"/>
              </a:rPr>
              <a:t> in Europe at the </a:t>
            </a:r>
            <a:r>
              <a:rPr lang="nl-NL" dirty="0" err="1">
                <a:latin typeface="Arial" panose="020B0604020202020204" pitchFamily="34" charset="0"/>
                <a:cs typeface="Arial" panose="020B0604020202020204" pitchFamily="34" charset="0"/>
              </a:rPr>
              <a:t>current</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juncture</a:t>
            </a:r>
            <a:r>
              <a:rPr lang="nl-NL" dirty="0">
                <a:latin typeface="Arial" panose="020B0604020202020204" pitchFamily="34" charset="0"/>
                <a:cs typeface="Arial" panose="020B0604020202020204" pitchFamily="34" charset="0"/>
              </a:rPr>
              <a:t> to support </a:t>
            </a:r>
            <a:r>
              <a:rPr lang="nl-NL" dirty="0" err="1">
                <a:latin typeface="Arial" panose="020B0604020202020204" pitchFamily="34" charset="0"/>
                <a:cs typeface="Arial" panose="020B0604020202020204" pitchFamily="34" charset="0"/>
              </a:rPr>
              <a:t>economic</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growthk</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competitiveness</a:t>
            </a:r>
            <a:r>
              <a:rPr lang="nl-NL" dirty="0">
                <a:latin typeface="Arial" panose="020B0604020202020204" pitchFamily="34" charset="0"/>
                <a:cs typeface="Arial" panose="020B0604020202020204" pitchFamily="34" charset="0"/>
              </a:rPr>
              <a:t> and open </a:t>
            </a:r>
            <a:r>
              <a:rPr lang="nl-NL" dirty="0" err="1">
                <a:latin typeface="Arial" panose="020B0604020202020204" pitchFamily="34" charset="0"/>
                <a:cs typeface="Arial" panose="020B0604020202020204" pitchFamily="34" charset="0"/>
              </a:rPr>
              <a:t>strategic</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autonomy</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In </a:t>
            </a:r>
            <a:r>
              <a:rPr lang="nl-NL" dirty="0" err="1">
                <a:latin typeface="Arial" panose="020B0604020202020204" pitchFamily="34" charset="0"/>
                <a:cs typeface="Arial" panose="020B0604020202020204" pitchFamily="34" charset="0"/>
              </a:rPr>
              <a:t>this</a:t>
            </a:r>
            <a:r>
              <a:rPr lang="nl-NL" dirty="0">
                <a:latin typeface="Arial" panose="020B0604020202020204" pitchFamily="34" charset="0"/>
                <a:cs typeface="Arial" panose="020B0604020202020204" pitchFamily="34" charset="0"/>
              </a:rPr>
              <a:t> context, five are the </a:t>
            </a:r>
            <a:r>
              <a:rPr lang="nl-NL" dirty="0" err="1">
                <a:latin typeface="Arial" panose="020B0604020202020204" pitchFamily="34" charset="0"/>
                <a:cs typeface="Arial" panose="020B0604020202020204" pitchFamily="34" charset="0"/>
              </a:rPr>
              <a:t>key</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objectives</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that</a:t>
            </a:r>
            <a:r>
              <a:rPr lang="nl-NL" dirty="0">
                <a:latin typeface="Arial" panose="020B0604020202020204" pitchFamily="34" charset="0"/>
                <a:cs typeface="Arial" panose="020B0604020202020204" pitchFamily="34" charset="0"/>
              </a:rPr>
              <a:t> CMU </a:t>
            </a:r>
            <a:r>
              <a:rPr lang="nl-NL" dirty="0" err="1">
                <a:latin typeface="Arial" panose="020B0604020202020204" pitchFamily="34" charset="0"/>
                <a:cs typeface="Arial" panose="020B0604020202020204" pitchFamily="34" charset="0"/>
              </a:rPr>
              <a:t>can</a:t>
            </a:r>
            <a:r>
              <a:rPr lang="nl-NL" dirty="0">
                <a:latin typeface="Arial" panose="020B0604020202020204" pitchFamily="34" charset="0"/>
                <a:cs typeface="Arial" panose="020B0604020202020204" pitchFamily="34" charset="0"/>
              </a:rPr>
              <a:t> help </a:t>
            </a:r>
            <a:r>
              <a:rPr lang="nl-NL" dirty="0" err="1">
                <a:latin typeface="Arial" panose="020B0604020202020204" pitchFamily="34" charset="0"/>
                <a:cs typeface="Arial" panose="020B0604020202020204" pitchFamily="34" charset="0"/>
              </a:rPr>
              <a:t>supportin</a:t>
            </a:r>
            <a:r>
              <a:rPr lang="nl-NL" dirty="0">
                <a:latin typeface="Arial" panose="020B0604020202020204" pitchFamily="34" charset="0"/>
                <a:cs typeface="Arial" panose="020B0604020202020204" pitchFamily="34" charset="0"/>
              </a:rPr>
              <a:t>:</a:t>
            </a:r>
          </a:p>
          <a:p>
            <a:pPr marL="171450" indent="-171450">
              <a:buFontTx/>
              <a:buChar char="-"/>
            </a:pPr>
            <a:r>
              <a:rPr lang="nl-NL" dirty="0" err="1">
                <a:latin typeface="Arial" panose="020B0604020202020204" pitchFamily="34" charset="0"/>
                <a:cs typeface="Arial" panose="020B0604020202020204" pitchFamily="34" charset="0"/>
              </a:rPr>
              <a:t>Financing</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innovation</a:t>
            </a:r>
            <a:endParaRPr lang="nl-NL" dirty="0">
              <a:latin typeface="Arial" panose="020B0604020202020204" pitchFamily="34" charset="0"/>
              <a:cs typeface="Arial" panose="020B0604020202020204" pitchFamily="34" charset="0"/>
            </a:endParaRPr>
          </a:p>
          <a:p>
            <a:pPr marL="171450" indent="-171450">
              <a:buFontTx/>
              <a:buChar char="-"/>
            </a:pPr>
            <a:r>
              <a:rPr lang="nl-NL" dirty="0" err="1">
                <a:latin typeface="Arial" panose="020B0604020202020204" pitchFamily="34" charset="0"/>
                <a:cs typeface="Arial" panose="020B0604020202020204" pitchFamily="34" charset="0"/>
              </a:rPr>
              <a:t>Supporting</a:t>
            </a:r>
            <a:r>
              <a:rPr lang="nl-NL" dirty="0">
                <a:latin typeface="Arial" panose="020B0604020202020204" pitchFamily="34" charset="0"/>
                <a:cs typeface="Arial" panose="020B0604020202020204" pitchFamily="34" charset="0"/>
              </a:rPr>
              <a:t> the digital and green </a:t>
            </a:r>
            <a:r>
              <a:rPr lang="nl-NL" dirty="0" err="1">
                <a:latin typeface="Arial" panose="020B0604020202020204" pitchFamily="34" charset="0"/>
                <a:cs typeface="Arial" panose="020B0604020202020204" pitchFamily="34" charset="0"/>
              </a:rPr>
              <a:t>transition</a:t>
            </a:r>
            <a:endParaRPr lang="nl-NL" dirty="0">
              <a:latin typeface="Arial" panose="020B0604020202020204" pitchFamily="34" charset="0"/>
              <a:cs typeface="Arial" panose="020B0604020202020204" pitchFamily="34" charset="0"/>
            </a:endParaRPr>
          </a:p>
          <a:p>
            <a:pPr marL="171450" indent="-171450">
              <a:buFontTx/>
              <a:buChar char="-"/>
            </a:pPr>
            <a:r>
              <a:rPr lang="nl-NL" dirty="0" err="1">
                <a:latin typeface="Arial" panose="020B0604020202020204" pitchFamily="34" charset="0"/>
                <a:cs typeface="Arial" panose="020B0604020202020204" pitchFamily="34" charset="0"/>
              </a:rPr>
              <a:t>Supporting</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people’s</a:t>
            </a:r>
            <a:r>
              <a:rPr lang="nl-NL" dirty="0">
                <a:latin typeface="Arial" panose="020B0604020202020204" pitchFamily="34" charset="0"/>
                <a:cs typeface="Arial" panose="020B0604020202020204" pitchFamily="34" charset="0"/>
              </a:rPr>
              <a:t> pensions and </a:t>
            </a:r>
            <a:r>
              <a:rPr lang="nl-NL" dirty="0" err="1">
                <a:latin typeface="Arial" panose="020B0604020202020204" pitchFamily="34" charset="0"/>
                <a:cs typeface="Arial" panose="020B0604020202020204" pitchFamily="34" charset="0"/>
              </a:rPr>
              <a:t>wealth</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during</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retirement</a:t>
            </a:r>
            <a:endParaRPr lang="nl-NL" dirty="0">
              <a:latin typeface="Arial" panose="020B0604020202020204" pitchFamily="34" charset="0"/>
              <a:cs typeface="Arial" panose="020B0604020202020204" pitchFamily="34" charset="0"/>
            </a:endParaRPr>
          </a:p>
          <a:p>
            <a:pPr marL="171450" indent="-171450">
              <a:buFontTx/>
              <a:buChar char="-"/>
            </a:pPr>
            <a:r>
              <a:rPr lang="nl-NL" dirty="0" err="1">
                <a:latin typeface="Arial" panose="020B0604020202020204" pitchFamily="34" charset="0"/>
                <a:cs typeface="Arial" panose="020B0604020202020204" pitchFamily="34" charset="0"/>
              </a:rPr>
              <a:t>Strenghtening</a:t>
            </a:r>
            <a:r>
              <a:rPr lang="nl-NL" dirty="0">
                <a:latin typeface="Arial" panose="020B0604020202020204" pitchFamily="34" charset="0"/>
                <a:cs typeface="Arial" panose="020B0604020202020204" pitchFamily="34" charset="0"/>
              </a:rPr>
              <a:t> private risk </a:t>
            </a:r>
            <a:r>
              <a:rPr lang="nl-NL" dirty="0" err="1">
                <a:latin typeface="Arial" panose="020B0604020202020204" pitchFamily="34" charset="0"/>
                <a:cs typeface="Arial" panose="020B0604020202020204" pitchFamily="34" charset="0"/>
              </a:rPr>
              <a:t>sharing</a:t>
            </a:r>
            <a:r>
              <a:rPr lang="nl-NL" dirty="0">
                <a:latin typeface="Arial" panose="020B0604020202020204" pitchFamily="34" charset="0"/>
                <a:cs typeface="Arial" panose="020B0604020202020204" pitchFamily="34" charset="0"/>
              </a:rPr>
              <a:t> and </a:t>
            </a:r>
            <a:r>
              <a:rPr lang="nl-NL" dirty="0" err="1">
                <a:latin typeface="Arial" panose="020B0604020202020204" pitchFamily="34" charset="0"/>
                <a:cs typeface="Arial" panose="020B0604020202020204" pitchFamily="34" charset="0"/>
              </a:rPr>
              <a:t>resilience</a:t>
            </a:r>
            <a:endParaRPr lang="nl-NL" dirty="0">
              <a:latin typeface="Arial" panose="020B0604020202020204" pitchFamily="34" charset="0"/>
              <a:cs typeface="Arial" panose="020B0604020202020204" pitchFamily="34" charset="0"/>
            </a:endParaRPr>
          </a:p>
          <a:p>
            <a:pPr marL="171450" indent="-171450">
              <a:buFontTx/>
              <a:buChar char="-"/>
            </a:pPr>
            <a:r>
              <a:rPr lang="nl-NL" dirty="0" err="1">
                <a:latin typeface="Arial" panose="020B0604020202020204" pitchFamily="34" charset="0"/>
                <a:cs typeface="Arial" panose="020B0604020202020204" pitchFamily="34" charset="0"/>
              </a:rPr>
              <a:t>Ensuring</a:t>
            </a:r>
            <a:r>
              <a:rPr lang="nl-NL" dirty="0">
                <a:latin typeface="Arial" panose="020B0604020202020204" pitchFamily="34" charset="0"/>
                <a:cs typeface="Arial" panose="020B0604020202020204" pitchFamily="34" charset="0"/>
              </a:rPr>
              <a:t> more </a:t>
            </a:r>
            <a:r>
              <a:rPr lang="nl-NL" dirty="0" err="1">
                <a:latin typeface="Arial" panose="020B0604020202020204" pitchFamily="34" charset="0"/>
                <a:cs typeface="Arial" panose="020B0604020202020204" pitchFamily="34" charset="0"/>
              </a:rPr>
              <a:t>inclusiveness</a:t>
            </a:r>
            <a:r>
              <a:rPr lang="nl-NL" dirty="0">
                <a:latin typeface="Arial" panose="020B0604020202020204" pitchFamily="34" charset="0"/>
                <a:cs typeface="Arial" panose="020B0604020202020204" pitchFamily="34" charset="0"/>
              </a:rPr>
              <a:t> and cross-border </a:t>
            </a:r>
            <a:r>
              <a:rPr lang="nl-NL" dirty="0" err="1">
                <a:latin typeface="Arial" panose="020B0604020202020204" pitchFamily="34" charset="0"/>
                <a:cs typeface="Arial" panose="020B0604020202020204" pitchFamily="34" charset="0"/>
              </a:rPr>
              <a:t>convergence</a:t>
            </a:r>
            <a:endParaRPr lang="nl-NL" dirty="0">
              <a:latin typeface="Arial" panose="020B0604020202020204" pitchFamily="34" charset="0"/>
              <a:cs typeface="Arial" panose="020B0604020202020204" pitchFamily="34" charset="0"/>
            </a:endParaRPr>
          </a:p>
          <a:p>
            <a:pPr marL="171450" indent="-171450">
              <a:buFontTx/>
              <a:buChar char="-"/>
            </a:pPr>
            <a:endParaRPr lang="nl-NL" dirty="0">
              <a:latin typeface="Arial" panose="020B0604020202020204" pitchFamily="34" charset="0"/>
              <a:cs typeface="Arial" panose="020B0604020202020204" pitchFamily="34" charset="0"/>
            </a:endParaRPr>
          </a:p>
          <a:p>
            <a:pPr marL="0" indent="0">
              <a:buFontTx/>
              <a:buNone/>
            </a:pPr>
            <a:r>
              <a:rPr lang="nl-NL" dirty="0" err="1">
                <a:latin typeface="Arial" panose="020B0604020202020204" pitchFamily="34" charset="0"/>
                <a:cs typeface="Arial" panose="020B0604020202020204" pitchFamily="34" charset="0"/>
              </a:rPr>
              <a:t>From</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an</a:t>
            </a:r>
            <a:r>
              <a:rPr lang="nl-NL" dirty="0">
                <a:latin typeface="Arial" panose="020B0604020202020204" pitchFamily="34" charset="0"/>
                <a:cs typeface="Arial" panose="020B0604020202020204" pitchFamily="34" charset="0"/>
              </a:rPr>
              <a:t> ECB </a:t>
            </a:r>
            <a:r>
              <a:rPr lang="nl-NL" dirty="0" err="1">
                <a:latin typeface="Arial" panose="020B0604020202020204" pitchFamily="34" charset="0"/>
                <a:cs typeface="Arial" panose="020B0604020202020204" pitchFamily="34" charset="0"/>
              </a:rPr>
              <a:t>perspective</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capital</a:t>
            </a:r>
            <a:r>
              <a:rPr lang="nl-NL" dirty="0">
                <a:latin typeface="Arial" panose="020B0604020202020204" pitchFamily="34" charset="0"/>
                <a:cs typeface="Arial" panose="020B0604020202020204" pitchFamily="34" charset="0"/>
              </a:rPr>
              <a:t> markets are </a:t>
            </a:r>
            <a:r>
              <a:rPr lang="nl-NL" dirty="0" err="1">
                <a:latin typeface="Arial" panose="020B0604020202020204" pitchFamily="34" charset="0"/>
                <a:cs typeface="Arial" panose="020B0604020202020204" pitchFamily="34" charset="0"/>
              </a:rPr>
              <a:t>also</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key</a:t>
            </a:r>
            <a:r>
              <a:rPr lang="nl-NL" dirty="0">
                <a:latin typeface="Arial" panose="020B0604020202020204" pitchFamily="34" charset="0"/>
                <a:cs typeface="Arial" panose="020B0604020202020204" pitchFamily="34" charset="0"/>
              </a:rPr>
              <a:t> as </a:t>
            </a:r>
            <a:r>
              <a:rPr lang="nl-NL" dirty="0" err="1">
                <a:latin typeface="Arial" panose="020B0604020202020204" pitchFamily="34" charset="0"/>
                <a:cs typeface="Arial" panose="020B0604020202020204" pitchFamily="34" charset="0"/>
              </a:rPr>
              <a:t>they</a:t>
            </a:r>
            <a:r>
              <a:rPr lang="nl-NL" dirty="0">
                <a:latin typeface="Arial" panose="020B0604020202020204" pitchFamily="34" charset="0"/>
                <a:cs typeface="Arial" panose="020B0604020202020204" pitchFamily="34" charset="0"/>
              </a:rPr>
              <a:t> impact </a:t>
            </a:r>
            <a:r>
              <a:rPr lang="nl-NL" dirty="0" err="1">
                <a:latin typeface="Arial" panose="020B0604020202020204" pitchFamily="34" charset="0"/>
                <a:cs typeface="Arial" panose="020B0604020202020204" pitchFamily="34" charset="0"/>
              </a:rPr>
              <a:t>monetary</a:t>
            </a:r>
            <a:r>
              <a:rPr lang="nl-NL" dirty="0">
                <a:latin typeface="Arial" panose="020B0604020202020204" pitchFamily="34" charset="0"/>
                <a:cs typeface="Arial" panose="020B0604020202020204" pitchFamily="34" charset="0"/>
              </a:rPr>
              <a:t> policy transmission and medium-term </a:t>
            </a:r>
            <a:r>
              <a:rPr lang="nl-NL" dirty="0" err="1">
                <a:latin typeface="Arial" panose="020B0604020202020204" pitchFamily="34" charset="0"/>
                <a:cs typeface="Arial" panose="020B0604020202020204" pitchFamily="34" charset="0"/>
              </a:rPr>
              <a:t>price</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stability</a:t>
            </a:r>
            <a:r>
              <a:rPr lang="nl-NL" dirty="0">
                <a:latin typeface="Arial" panose="020B0604020202020204" pitchFamily="34" charset="0"/>
                <a:cs typeface="Arial" panose="020B0604020202020204" pitchFamily="34" charset="0"/>
              </a:rPr>
              <a:t>; </a:t>
            </a:r>
          </a:p>
          <a:p>
            <a:pPr marL="171450" indent="-171450">
              <a:buFontTx/>
              <a:buChar char="-"/>
            </a:pPr>
            <a:r>
              <a:rPr lang="nl-NL" dirty="0">
                <a:latin typeface="Arial" panose="020B0604020202020204" pitchFamily="34" charset="0"/>
                <a:cs typeface="Arial" panose="020B0604020202020204" pitchFamily="34" charset="0"/>
              </a:rPr>
              <a:t>Speed and </a:t>
            </a:r>
            <a:r>
              <a:rPr lang="nl-NL" dirty="0" err="1">
                <a:latin typeface="Arial" panose="020B0604020202020204" pitchFamily="34" charset="0"/>
                <a:cs typeface="Arial" panose="020B0604020202020204" pitchFamily="34" charset="0"/>
              </a:rPr>
              <a:t>depth</a:t>
            </a:r>
            <a:r>
              <a:rPr lang="nl-NL" dirty="0">
                <a:latin typeface="Arial" panose="020B0604020202020204" pitchFamily="34" charset="0"/>
                <a:cs typeface="Arial" panose="020B0604020202020204" pitchFamily="34" charset="0"/>
              </a:rPr>
              <a:t> of MP pass </a:t>
            </a:r>
            <a:r>
              <a:rPr lang="nl-NL" dirty="0" err="1">
                <a:latin typeface="Arial" panose="020B0604020202020204" pitchFamily="34" charset="0"/>
                <a:cs typeface="Arial" panose="020B0604020202020204" pitchFamily="34" charset="0"/>
              </a:rPr>
              <a:t>through</a:t>
            </a:r>
            <a:r>
              <a:rPr lang="nl-NL" dirty="0">
                <a:latin typeface="Arial" panose="020B0604020202020204" pitchFamily="34" charset="0"/>
                <a:cs typeface="Arial" panose="020B0604020202020204" pitchFamily="34" charset="0"/>
              </a:rPr>
              <a:t>, and </a:t>
            </a:r>
            <a:r>
              <a:rPr lang="nl-NL" dirty="0" err="1">
                <a:latin typeface="Arial" panose="020B0604020202020204" pitchFamily="34" charset="0"/>
                <a:cs typeface="Arial" panose="020B0604020202020204" pitchFamily="34" charset="0"/>
              </a:rPr>
              <a:t>cross-country</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differences</a:t>
            </a:r>
            <a:endParaRPr lang="nl-NL" dirty="0">
              <a:latin typeface="Arial" panose="020B0604020202020204" pitchFamily="34" charset="0"/>
              <a:cs typeface="Arial" panose="020B0604020202020204" pitchFamily="34" charset="0"/>
            </a:endParaRPr>
          </a:p>
          <a:p>
            <a:pPr marL="171450" indent="-171450">
              <a:buFontTx/>
              <a:buChar char="-"/>
            </a:pPr>
            <a:r>
              <a:rPr lang="nl-NL" dirty="0">
                <a:latin typeface="Arial" panose="020B0604020202020204" pitchFamily="34" charset="0"/>
                <a:cs typeface="Arial" panose="020B0604020202020204" pitchFamily="34" charset="0"/>
              </a:rPr>
              <a:t>Release </a:t>
            </a:r>
            <a:r>
              <a:rPr lang="nl-NL" dirty="0" err="1">
                <a:latin typeface="Arial" panose="020B0604020202020204" pitchFamily="34" charset="0"/>
                <a:cs typeface="Arial" panose="020B0604020202020204" pitchFamily="34" charset="0"/>
              </a:rPr>
              <a:t>other</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stabilisation</a:t>
            </a:r>
            <a:r>
              <a:rPr lang="nl-NL" dirty="0">
                <a:latin typeface="Arial" panose="020B0604020202020204" pitchFamily="34" charset="0"/>
                <a:cs typeface="Arial" panose="020B0604020202020204" pitchFamily="34" charset="0"/>
              </a:rPr>
              <a:t> tools</a:t>
            </a:r>
          </a:p>
          <a:p>
            <a:pPr marL="171450" indent="-171450">
              <a:buFontTx/>
              <a:buChar char="-"/>
            </a:pPr>
            <a:r>
              <a:rPr lang="nl-NL" dirty="0">
                <a:latin typeface="Arial" panose="020B0604020202020204" pitchFamily="34" charset="0"/>
                <a:cs typeface="Arial" panose="020B0604020202020204" pitchFamily="34" charset="0"/>
              </a:rPr>
              <a:t>Impact on </a:t>
            </a:r>
            <a:r>
              <a:rPr lang="nl-NL" dirty="0" err="1">
                <a:latin typeface="Arial" panose="020B0604020202020204" pitchFamily="34" charset="0"/>
                <a:cs typeface="Arial" panose="020B0604020202020204" pitchFamily="34" charset="0"/>
              </a:rPr>
              <a:t>productivity</a:t>
            </a:r>
            <a:endParaRPr lang="nl-NL" dirty="0">
              <a:latin typeface="Arial" panose="020B0604020202020204" pitchFamily="34" charset="0"/>
              <a:cs typeface="Arial" panose="020B0604020202020204" pitchFamily="34" charset="0"/>
            </a:endParaRPr>
          </a:p>
          <a:p>
            <a:pPr marL="628650" lvl="1" indent="-171450">
              <a:buFontTx/>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6</a:t>
            </a:fld>
            <a:endParaRPr lang="en-GB" dirty="0"/>
          </a:p>
        </p:txBody>
      </p:sp>
    </p:spTree>
    <p:extLst>
      <p:ext uri="{BB962C8B-B14F-4D97-AF65-F5344CB8AC3E}">
        <p14:creationId xmlns:p14="http://schemas.microsoft.com/office/powerpoint/2010/main" val="255272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Starting with the first E – Entering capital markets – there’s common agreement that the way EU citizens save is suboptimal.</a:t>
            </a:r>
          </a:p>
          <a:p>
            <a:pPr marL="171450" indent="-171450">
              <a:buFont typeface="Arial" panose="020B0604020202020204" pitchFamily="34" charset="0"/>
              <a:buChar char="•"/>
            </a:pPr>
            <a:r>
              <a:rPr lang="en-US" dirty="0"/>
              <a:t>While the saving rate among EU households is even higher than in the US, 40% of retail financial assets are held in cash and deposits – compared to only 10% in the US: you can see that as the </a:t>
            </a:r>
            <a:r>
              <a:rPr lang="en-US" dirty="0" err="1"/>
              <a:t>blu</a:t>
            </a:r>
            <a:r>
              <a:rPr lang="en-US" dirty="0"/>
              <a:t> bar in the histogram here.</a:t>
            </a:r>
          </a:p>
          <a:p>
            <a:pPr marL="171450" indent="-171450">
              <a:buFont typeface="Arial" panose="020B0604020202020204" pitchFamily="34" charset="0"/>
              <a:buChar char="•"/>
            </a:pPr>
            <a:r>
              <a:rPr lang="en-US" dirty="0"/>
              <a:t>The fact that households do not invest in capital markets has three important consequences:</a:t>
            </a:r>
          </a:p>
          <a:p>
            <a:pPr marL="628650" lvl="1" indent="-171450">
              <a:buFont typeface="Arial" panose="020B0604020202020204" pitchFamily="34" charset="0"/>
              <a:buChar char="•"/>
            </a:pPr>
            <a:r>
              <a:rPr lang="en-US" dirty="0"/>
              <a:t>They receive limited returns, which means that they will benefit from a much lower wealth during retirement</a:t>
            </a:r>
          </a:p>
          <a:p>
            <a:pPr marL="628650" lvl="1" indent="-171450">
              <a:buFont typeface="Arial" panose="020B0604020202020204" pitchFamily="34" charset="0"/>
              <a:buChar char="•"/>
            </a:pPr>
            <a:r>
              <a:rPr lang="en-US" dirty="0"/>
              <a:t>State-funded pensions will be under pressure, which is an even bigger issue due to limited fiscal space</a:t>
            </a:r>
          </a:p>
          <a:p>
            <a:pPr marL="628650" lvl="1" indent="-171450">
              <a:buFont typeface="Arial" panose="020B0604020202020204" pitchFamily="34" charset="0"/>
              <a:buChar char="•"/>
            </a:pPr>
            <a:r>
              <a:rPr lang="en-US" dirty="0"/>
              <a:t>Savings are not directed towards productive investments to support competitiveness </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7</a:t>
            </a:fld>
            <a:endParaRPr lang="en-GB" dirty="0"/>
          </a:p>
        </p:txBody>
      </p:sp>
    </p:spTree>
    <p:extLst>
      <p:ext uri="{BB962C8B-B14F-4D97-AF65-F5344CB8AC3E}">
        <p14:creationId xmlns:p14="http://schemas.microsoft.com/office/powerpoint/2010/main" val="325527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200" b="1" dirty="0">
                <a:solidFill>
                  <a:schemeClr val="tx2"/>
                </a:solidFill>
              </a:rPr>
              <a:t>Tax incentives are essential to: </a:t>
            </a:r>
          </a:p>
          <a:p>
            <a:pPr marL="285750" indent="-285750">
              <a:buFont typeface="Arial" panose="020B0604020202020204" pitchFamily="34" charset="0"/>
              <a:buChar char="•"/>
            </a:pPr>
            <a:r>
              <a:rPr lang="en-US" sz="1200" dirty="0"/>
              <a:t>Incentivize retail savers, also to invest in higher-return longer-term products</a:t>
            </a:r>
          </a:p>
          <a:p>
            <a:pPr marL="285750" indent="-285750">
              <a:buFont typeface="Arial" panose="020B0604020202020204" pitchFamily="34" charset="0"/>
              <a:buChar char="•"/>
            </a:pPr>
            <a:r>
              <a:rPr lang="en-US" sz="1200" dirty="0"/>
              <a:t>Increase stock of capital market funding</a:t>
            </a:r>
          </a:p>
          <a:p>
            <a:pPr marL="285750" indent="-285750">
              <a:buFont typeface="Arial" panose="020B0604020202020204" pitchFamily="34" charset="0"/>
              <a:buChar char="•"/>
            </a:pPr>
            <a:r>
              <a:rPr lang="en-US" sz="1200" dirty="0"/>
              <a:t>Support strategic sectors/regions </a:t>
            </a:r>
          </a:p>
          <a:p>
            <a:pPr marL="0" indent="0">
              <a:buFont typeface="Arial" panose="020B0604020202020204" pitchFamily="34" charset="0"/>
              <a:buNone/>
            </a:pPr>
            <a:r>
              <a:rPr lang="en-US" sz="1200" b="1" dirty="0">
                <a:solidFill>
                  <a:schemeClr val="tx2"/>
                </a:solidFill>
              </a:rPr>
              <a:t>Important elements include</a:t>
            </a:r>
          </a:p>
          <a:p>
            <a:pPr marL="285750" indent="-285750">
              <a:buFont typeface="Arial" panose="020B0604020202020204" pitchFamily="34" charset="0"/>
              <a:buChar char="•"/>
            </a:pPr>
            <a:r>
              <a:rPr lang="en-US" sz="1200" dirty="0"/>
              <a:t>Tax break calibration</a:t>
            </a:r>
          </a:p>
          <a:p>
            <a:pPr marL="285750" indent="-285750">
              <a:buFont typeface="Arial" panose="020B0604020202020204" pitchFamily="34" charset="0"/>
              <a:buChar char="•"/>
            </a:pPr>
            <a:r>
              <a:rPr lang="en-US" sz="1200" dirty="0"/>
              <a:t>Trade-off between guaranteed and market performance returns</a:t>
            </a:r>
          </a:p>
          <a:p>
            <a:pPr marL="0" indent="0">
              <a:buFont typeface="Arial" panose="020B0604020202020204" pitchFamily="34" charset="0"/>
              <a:buNone/>
            </a:pPr>
            <a:endParaRPr lang="en-US" sz="12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solidFill>
                  <a:srgbClr val="00B050"/>
                </a:solidFill>
              </a:rPr>
              <a:t>EU </a:t>
            </a:r>
            <a:r>
              <a:rPr lang="en-US" sz="1200" b="1" dirty="0" err="1">
                <a:solidFill>
                  <a:srgbClr val="00B050"/>
                </a:solidFill>
              </a:rPr>
              <a:t>centralisation</a:t>
            </a:r>
            <a:r>
              <a:rPr lang="en-US" sz="1200" b="1" dirty="0">
                <a:solidFill>
                  <a:srgbClr val="00B050"/>
                </a:solidFill>
              </a:rPr>
              <a:t> vs national harmonization is essential to:</a:t>
            </a:r>
            <a:endParaRPr lang="en-GB" sz="1200" b="1" dirty="0">
              <a:solidFill>
                <a:srgbClr val="00B050"/>
              </a:solidFill>
            </a:endParaRPr>
          </a:p>
          <a:p>
            <a:pPr marL="285750" indent="-285750">
              <a:buFont typeface="Arial" panose="020B0604020202020204" pitchFamily="34" charset="0"/>
              <a:buChar char="•"/>
            </a:pPr>
            <a:r>
              <a:rPr lang="en-US" sz="1200" dirty="0"/>
              <a:t>Ensure implementation feasibility </a:t>
            </a:r>
          </a:p>
          <a:p>
            <a:pPr marL="285750" indent="-285750">
              <a:buFont typeface="Arial" panose="020B0604020202020204" pitchFamily="34" charset="0"/>
              <a:buChar char="•"/>
            </a:pPr>
            <a:r>
              <a:rPr lang="en-US" sz="1200" dirty="0"/>
              <a:t>Extend opportunities throughout the EU</a:t>
            </a:r>
          </a:p>
          <a:p>
            <a:pPr marL="0" indent="0">
              <a:buFont typeface="Arial" panose="020B0604020202020204" pitchFamily="34" charset="0"/>
              <a:buNone/>
            </a:pPr>
            <a:r>
              <a:rPr lang="en-US" sz="1200" dirty="0"/>
              <a:t>Important elements include:</a:t>
            </a:r>
          </a:p>
          <a:p>
            <a:pPr marL="285750" indent="-285750">
              <a:buFont typeface="Arial" panose="020B0604020202020204" pitchFamily="34" charset="0"/>
              <a:buChar char="•"/>
            </a:pPr>
            <a:r>
              <a:rPr lang="en-GB" sz="1200" dirty="0"/>
              <a:t>Country-specific tax regimes, pension systems and fiscal space</a:t>
            </a:r>
          </a:p>
          <a:p>
            <a:pPr marL="285750" indent="-285750">
              <a:buFont typeface="Arial" panose="020B0604020202020204" pitchFamily="34" charset="0"/>
              <a:buChar char="•"/>
            </a:pPr>
            <a:r>
              <a:rPr lang="en-GB" sz="1200" dirty="0"/>
              <a:t>Cross-border investments</a:t>
            </a:r>
          </a:p>
          <a:p>
            <a:pPr marL="285750" indent="-285750">
              <a:buFont typeface="Arial" panose="020B0604020202020204" pitchFamily="34" charset="0"/>
              <a:buChar char="•"/>
            </a:pPr>
            <a:r>
              <a:rPr lang="en-GB" sz="1200" dirty="0"/>
              <a:t>Common standards and investors’ confidence</a:t>
            </a:r>
          </a:p>
          <a:p>
            <a:pPr marL="285750" indent="-285750">
              <a:buFont typeface="Arial" panose="020B0604020202020204" pitchFamily="34" charset="0"/>
              <a:buChar char="•"/>
            </a:pPr>
            <a:r>
              <a:rPr lang="en-GB" sz="1200" dirty="0"/>
              <a:t>Portability </a:t>
            </a:r>
          </a:p>
          <a:p>
            <a:pPr marL="0" indent="0">
              <a:buFont typeface="Arial" panose="020B0604020202020204" pitchFamily="34" charset="0"/>
              <a:buNone/>
            </a:pPr>
            <a:endParaRPr lang="en-US" sz="1200" dirty="0"/>
          </a:p>
          <a:p>
            <a:pPr marL="0" marR="0" lvl="0" indent="0" algn="l" defTabSz="914400" rtl="0" eaLnBrk="0" fontAlgn="base" latinLnBrk="0" hangingPunct="0">
              <a:lnSpc>
                <a:spcPct val="100000"/>
              </a:lnSpc>
              <a:spcBef>
                <a:spcPct val="30000"/>
              </a:spcBef>
              <a:spcAft>
                <a:spcPts val="600"/>
              </a:spcAft>
              <a:buClrTx/>
              <a:buSzTx/>
              <a:buFontTx/>
              <a:buNone/>
              <a:tabLst/>
              <a:defRPr/>
            </a:pPr>
            <a:r>
              <a:rPr lang="en-US" sz="1200" b="1" dirty="0">
                <a:solidFill>
                  <a:srgbClr val="C00000"/>
                </a:solidFill>
              </a:rPr>
              <a:t>Product design is essential to:</a:t>
            </a:r>
            <a:endParaRPr lang="en-GB" sz="1200" b="1" dirty="0">
              <a:solidFill>
                <a:srgbClr val="C00000"/>
              </a:solidFill>
            </a:endParaRPr>
          </a:p>
          <a:p>
            <a:pPr marL="285750" indent="-285750">
              <a:buFont typeface="Arial" panose="020B0604020202020204" pitchFamily="34" charset="0"/>
              <a:buChar char="•"/>
            </a:pPr>
            <a:r>
              <a:rPr lang="en-US" sz="1200" dirty="0"/>
              <a:t>Incentivize retail savers and financial intermediaries</a:t>
            </a:r>
          </a:p>
          <a:p>
            <a:pPr marL="285750" indent="-285750">
              <a:buFont typeface="Arial" panose="020B0604020202020204" pitchFamily="34" charset="0"/>
              <a:buChar char="•"/>
            </a:pPr>
            <a:r>
              <a:rPr lang="en-US" sz="1200" dirty="0"/>
              <a:t>Ensure implementation feasibility</a:t>
            </a:r>
          </a:p>
          <a:p>
            <a:pPr>
              <a:spcAft>
                <a:spcPts val="600"/>
              </a:spcAft>
            </a:pPr>
            <a:r>
              <a:rPr lang="en-US" sz="1200" b="1" dirty="0">
                <a:solidFill>
                  <a:schemeClr val="tx2"/>
                </a:solidFill>
              </a:rPr>
              <a:t>Important elements include:</a:t>
            </a:r>
          </a:p>
          <a:p>
            <a:pPr marL="285750" indent="-285750">
              <a:buFont typeface="Arial" panose="020B0604020202020204" pitchFamily="34" charset="0"/>
              <a:buChar char="•"/>
            </a:pPr>
            <a:r>
              <a:rPr lang="en-US" sz="1200" dirty="0"/>
              <a:t>Fee structure</a:t>
            </a:r>
          </a:p>
          <a:p>
            <a:pPr marL="285750" indent="-285750">
              <a:buFont typeface="Arial" panose="020B0604020202020204" pitchFamily="34" charset="0"/>
              <a:buChar char="•"/>
            </a:pPr>
            <a:r>
              <a:rPr lang="en-US" sz="1200" dirty="0"/>
              <a:t>Portfolio composition</a:t>
            </a:r>
          </a:p>
          <a:p>
            <a:pPr marL="285750" indent="-285750">
              <a:buFont typeface="Arial" panose="020B0604020202020204" pitchFamily="34" charset="0"/>
              <a:buChar char="•"/>
            </a:pPr>
            <a:r>
              <a:rPr lang="en-US" sz="1200" dirty="0"/>
              <a:t>Minimum holding period</a:t>
            </a:r>
          </a:p>
          <a:p>
            <a:pPr marL="285750" indent="-285750">
              <a:buFont typeface="Arial" panose="020B0604020202020204" pitchFamily="34" charset="0"/>
              <a:buChar char="•"/>
            </a:pPr>
            <a:r>
              <a:rPr lang="en-US" sz="1200" dirty="0"/>
              <a:t>Auto enrollment possibilities</a:t>
            </a:r>
          </a:p>
          <a:p>
            <a:pPr marL="285750" indent="-285750">
              <a:buFont typeface="Arial" panose="020B0604020202020204" pitchFamily="34" charset="0"/>
              <a:buChar char="•"/>
            </a:pPr>
            <a:r>
              <a:rPr lang="en-US" sz="1200" dirty="0"/>
              <a:t>Product vs account vs label</a:t>
            </a:r>
          </a:p>
          <a:p>
            <a:pPr>
              <a:spcAft>
                <a:spcPts val="600"/>
              </a:spcAft>
            </a:pPr>
            <a:endParaRPr lang="en-US" sz="1200" b="1" dirty="0">
              <a:solidFill>
                <a:schemeClr val="tx2"/>
              </a:solidFill>
            </a:endParaRPr>
          </a:p>
          <a:p>
            <a:pPr>
              <a:spcAft>
                <a:spcPts val="600"/>
              </a:spcAft>
            </a:pPr>
            <a:r>
              <a:rPr lang="en-US" sz="1200" b="1" dirty="0">
                <a:solidFill>
                  <a:schemeClr val="tx2"/>
                </a:solidFill>
              </a:rPr>
              <a:t>Balancing different features to align stakeholders’ incentives: </a:t>
            </a:r>
          </a:p>
          <a:p>
            <a:pPr marL="285750" indent="-285750">
              <a:buFont typeface="Arial" panose="020B0604020202020204" pitchFamily="34" charset="0"/>
              <a:buChar char="•"/>
            </a:pPr>
            <a:r>
              <a:rPr lang="en-US" sz="1200" dirty="0"/>
              <a:t>Return optimization vs EU focus</a:t>
            </a:r>
          </a:p>
          <a:p>
            <a:pPr marL="285750" indent="-285750">
              <a:buFont typeface="Arial" panose="020B0604020202020204" pitchFamily="34" charset="0"/>
              <a:buChar char="•"/>
            </a:pPr>
            <a:r>
              <a:rPr lang="en-US" sz="1200" dirty="0"/>
              <a:t>Tax incentives and fees</a:t>
            </a:r>
          </a:p>
          <a:p>
            <a:pPr marL="285750" indent="-285750">
              <a:buFont typeface="Arial" panose="020B0604020202020204" pitchFamily="34" charset="0"/>
              <a:buChar char="•"/>
            </a:pPr>
            <a:r>
              <a:rPr lang="en-GB" sz="1200" dirty="0"/>
              <a:t>Guaranteed returns vs risk profile</a:t>
            </a:r>
          </a:p>
          <a:p>
            <a:pPr marL="285750" indent="-285750">
              <a:buFont typeface="Arial" panose="020B0604020202020204" pitchFamily="34" charset="0"/>
              <a:buChar char="•"/>
            </a:pPr>
            <a:r>
              <a:rPr lang="en-GB" sz="1200" dirty="0"/>
              <a:t>EU vs harmonised national initiatives</a:t>
            </a:r>
          </a:p>
          <a:p>
            <a:endParaRPr lang="en-GB" dirty="0"/>
          </a:p>
          <a:p>
            <a:endParaRPr lang="en-GB" dirty="0"/>
          </a:p>
          <a:p>
            <a:r>
              <a:rPr lang="en-US" sz="1200" b="1" dirty="0">
                <a:solidFill>
                  <a:schemeClr val="tx2"/>
                </a:solidFill>
              </a:rPr>
              <a:t>New stream of work internally, </a:t>
            </a:r>
            <a:r>
              <a:rPr lang="en-US" sz="1200" dirty="0"/>
              <a:t>on newly prominent topic in CMU debate</a:t>
            </a:r>
          </a:p>
          <a:p>
            <a:pPr marL="285750" indent="-285750">
              <a:buFont typeface="Arial" panose="020B0604020202020204" pitchFamily="34" charset="0"/>
              <a:buChar char="•"/>
            </a:pPr>
            <a:r>
              <a:rPr lang="en-US" sz="1200" b="1" dirty="0"/>
              <a:t>Compares national initiatives </a:t>
            </a:r>
            <a:r>
              <a:rPr lang="en-US" sz="1200" dirty="0"/>
              <a:t>(successful and not)</a:t>
            </a:r>
          </a:p>
          <a:p>
            <a:pPr marL="285750" indent="-285750">
              <a:buFont typeface="Arial" panose="020B0604020202020204" pitchFamily="34" charset="0"/>
              <a:buChar char="•"/>
            </a:pPr>
            <a:r>
              <a:rPr lang="en-US" sz="1200" dirty="0"/>
              <a:t>Identifies best practices</a:t>
            </a:r>
          </a:p>
          <a:p>
            <a:pPr marL="285750" indent="-285750">
              <a:buFont typeface="Arial" panose="020B0604020202020204" pitchFamily="34" charset="0"/>
              <a:buChar char="•"/>
            </a:pPr>
            <a:r>
              <a:rPr lang="en-US" sz="1200" b="1" dirty="0">
                <a:solidFill>
                  <a:schemeClr val="tx2"/>
                </a:solidFill>
              </a:rPr>
              <a:t>Analyses levers </a:t>
            </a:r>
            <a:r>
              <a:rPr lang="en-US" sz="1200" dirty="0"/>
              <a:t>and possible combination of </a:t>
            </a:r>
            <a:r>
              <a:rPr lang="en-US" sz="1200" b="1" dirty="0">
                <a:solidFill>
                  <a:schemeClr val="tx2"/>
                </a:solidFill>
              </a:rPr>
              <a:t>EU-wide and national approach</a:t>
            </a:r>
            <a:r>
              <a:rPr lang="en-US" sz="1200" dirty="0"/>
              <a:t>. </a:t>
            </a:r>
            <a:endParaRPr lang="en-US" sz="1200" b="1" i="1"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8</a:t>
            </a:fld>
            <a:endParaRPr lang="en-GB" dirty="0"/>
          </a:p>
        </p:txBody>
      </p:sp>
    </p:spTree>
    <p:extLst>
      <p:ext uri="{BB962C8B-B14F-4D97-AF65-F5344CB8AC3E}">
        <p14:creationId xmlns:p14="http://schemas.microsoft.com/office/powerpoint/2010/main" val="103154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United States</a:t>
            </a:r>
            <a:r>
              <a:rPr lang="en-GB" dirty="0"/>
              <a:t>: The U.S. has a much more consolidated infrastructure, dominated by just </a:t>
            </a:r>
            <a:r>
              <a:rPr lang="en-GB" b="1" dirty="0"/>
              <a:t>1 major clearinghouse</a:t>
            </a:r>
            <a:r>
              <a:rPr lang="en-GB" dirty="0"/>
              <a:t> (the Depository Trust &amp; Clearing Corporation, DTCC) that handles most clearing and settlement for the entire </a:t>
            </a:r>
            <a:r>
              <a:rPr lang="en-GB" dirty="0" err="1"/>
              <a:t>market.</a:t>
            </a:r>
            <a:r>
              <a:rPr lang="en-GB" b="1" dirty="0" err="1"/>
              <a:t>United</a:t>
            </a:r>
            <a:r>
              <a:rPr lang="en-GB" b="1" dirty="0"/>
              <a:t> Kingdom</a:t>
            </a:r>
            <a:r>
              <a:rPr lang="en-GB" dirty="0"/>
              <a:t>: The UK operates </a:t>
            </a:r>
            <a:r>
              <a:rPr lang="en-GB" b="1" dirty="0"/>
              <a:t>2 primary clearinghouses</a:t>
            </a:r>
            <a:r>
              <a:rPr lang="en-GB" dirty="0"/>
              <a:t>—</a:t>
            </a:r>
            <a:r>
              <a:rPr lang="en-GB" b="1" dirty="0"/>
              <a:t>LCH</a:t>
            </a:r>
            <a:r>
              <a:rPr lang="en-GB" dirty="0"/>
              <a:t> (London Clearing House) and </a:t>
            </a:r>
            <a:r>
              <a:rPr lang="en-GB" b="1" dirty="0"/>
              <a:t>ICE Clear Europe</a:t>
            </a:r>
            <a:r>
              <a:rPr lang="en-GB" dirty="0"/>
              <a:t>—as well as </a:t>
            </a:r>
            <a:r>
              <a:rPr lang="en-GB" b="1" dirty="0"/>
              <a:t>Euroclear UK &amp; Ireland</a:t>
            </a:r>
            <a:r>
              <a:rPr lang="en-GB" dirty="0"/>
              <a:t> for securities settlement.</a:t>
            </a:r>
          </a:p>
          <a:p>
            <a:endParaRPr lang="en-GB" dirty="0"/>
          </a:p>
          <a:p>
            <a:endParaRPr lang="en-GB" dirty="0"/>
          </a:p>
          <a:p>
            <a:pPr>
              <a:lnSpc>
                <a:spcPts val="1400"/>
              </a:lnSpc>
              <a:spcBef>
                <a:spcPts val="1000"/>
              </a:spcBef>
              <a:spcAft>
                <a:spcPts val="10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EU trading markets, for instance, are significantly less liquid than their US counterparts: the average daily trading volume per company is 1.3 higher for US large-caps (€5 bn to €100 bn in market capitalisation) and 2.0 times higher for US mid-caps compared with their EU counterparts. Monthly turnover velocity in the EU was 52% for equities and 21% for corporate debt, compared with 145% and 39% in the US respectively. Ultimately, lower liquidity affects capital market development: the total value of securities issued in EU CSDs increased by 51% from €31.2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tn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 2009 to €47.2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tn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in 2023, whereas the value of securities issued in US CSDs increased by 125% from € 79.4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tn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to € 178.6 tn. Likewise, fragmentation in the post-trading landscape has held back cross-border settlement, with cross-CSD settlement remaining at a very low level of about 4% of the total volume of transactions as of 2024. This results in frictions and thus allocative inefficiencies, including higher home bias.</a:t>
            </a:r>
          </a:p>
          <a:p>
            <a:pPr marL="180340" indent="-180340">
              <a:lnSpc>
                <a:spcPts val="900"/>
              </a:lnSpc>
              <a:spcAft>
                <a:spcPts val="300"/>
              </a:spcAft>
            </a:pPr>
            <a:r>
              <a:rPr lang="en-GB" sz="1800" kern="750" dirty="0">
                <a:solidFill>
                  <a:srgbClr val="000000"/>
                </a:solidFill>
                <a:effectLst/>
                <a:latin typeface="Arial" panose="020B0604020202020204" pitchFamily="34" charset="0"/>
                <a:ea typeface="Times New Roman" panose="02020603050405020304" pitchFamily="18" charset="0"/>
                <a:cs typeface="Sendnya"/>
              </a:rPr>
              <a:t>	See Euronext, “Demystifying the liquidity gap between European and US equities”, April 2024.</a:t>
            </a:r>
          </a:p>
          <a:p>
            <a:pPr marL="180340" indent="-180340">
              <a:lnSpc>
                <a:spcPts val="900"/>
              </a:lnSpc>
              <a:spcAft>
                <a:spcPts val="300"/>
              </a:spcAft>
            </a:pPr>
            <a:r>
              <a:rPr lang="en-GB" sz="1800" kern="750" dirty="0">
                <a:solidFill>
                  <a:srgbClr val="000000"/>
                </a:solidFill>
                <a:effectLst/>
                <a:latin typeface="Arial" panose="020B0604020202020204" pitchFamily="34" charset="0"/>
                <a:ea typeface="Times New Roman" panose="02020603050405020304" pitchFamily="18" charset="0"/>
                <a:cs typeface="Sendnya"/>
              </a:rPr>
              <a:t>	See Oliver Wyman, “The Capital Flywheel: European Capital Markets Report”, May 2024 (</a:t>
            </a:r>
            <a:r>
              <a:rPr lang="en-GB" sz="1800" b="0" u="none" strike="noStrike" kern="750" dirty="0">
                <a:solidFill>
                  <a:srgbClr val="000000"/>
                </a:solidFill>
                <a:effectLst/>
                <a:latin typeface="Arial" panose="020B0604020202020204" pitchFamily="34" charset="0"/>
                <a:ea typeface="Times New Roman" panose="02020603050405020304" pitchFamily="18" charset="0"/>
                <a:cs typeface="Sendnya"/>
                <a:hlinkClick r:id="rId3"/>
              </a:rPr>
              <a:t>link</a:t>
            </a:r>
            <a:r>
              <a:rPr lang="en-GB" sz="1800" kern="750" dirty="0">
                <a:solidFill>
                  <a:srgbClr val="000000"/>
                </a:solidFill>
                <a:effectLst/>
                <a:latin typeface="Arial" panose="020B0604020202020204" pitchFamily="34" charset="0"/>
                <a:ea typeface="Times New Roman" panose="02020603050405020304" pitchFamily="18" charset="0"/>
                <a:cs typeface="Sendnya"/>
              </a:rPr>
              <a:t>).</a:t>
            </a:r>
          </a:p>
          <a:p>
            <a:pPr marL="180340" indent="-180340">
              <a:lnSpc>
                <a:spcPts val="900"/>
              </a:lnSpc>
              <a:spcAft>
                <a:spcPts val="300"/>
              </a:spcAft>
            </a:pPr>
            <a:r>
              <a:rPr lang="en-GB" sz="1800" kern="750" dirty="0">
                <a:solidFill>
                  <a:srgbClr val="000000"/>
                </a:solidFill>
                <a:effectLst/>
                <a:latin typeface="Arial" panose="020B0604020202020204" pitchFamily="34" charset="0"/>
                <a:ea typeface="Times New Roman" panose="02020603050405020304" pitchFamily="18" charset="0"/>
                <a:cs typeface="Sendnya"/>
              </a:rPr>
              <a:t>	See Born, A., </a:t>
            </a:r>
            <a:r>
              <a:rPr lang="en-GB" sz="1800" kern="750" dirty="0" err="1">
                <a:solidFill>
                  <a:srgbClr val="000000"/>
                </a:solidFill>
                <a:effectLst/>
                <a:latin typeface="Arial" panose="020B0604020202020204" pitchFamily="34" charset="0"/>
                <a:ea typeface="Times New Roman" panose="02020603050405020304" pitchFamily="18" charset="0"/>
                <a:cs typeface="Sendnya"/>
              </a:rPr>
              <a:t>Heymann</a:t>
            </a:r>
            <a:r>
              <a:rPr lang="en-GB" sz="1800" kern="750" dirty="0">
                <a:solidFill>
                  <a:srgbClr val="000000"/>
                </a:solidFill>
                <a:effectLst/>
                <a:latin typeface="Arial" panose="020B0604020202020204" pitchFamily="34" charset="0"/>
                <a:ea typeface="Times New Roman" panose="02020603050405020304" pitchFamily="18" charset="0"/>
                <a:cs typeface="Sendnya"/>
              </a:rPr>
              <a:t>, D., Chaves, M. and Lambert, C. (2022). “Frictions in debt issuance procedures and home bias in the euro area”, Report on Financial Integration and Structure in the Euro Area.</a:t>
            </a:r>
          </a:p>
          <a:p>
            <a:endParaRPr lang="en-GB" dirty="0"/>
          </a:p>
        </p:txBody>
      </p:sp>
      <p:sp>
        <p:nvSpPr>
          <p:cNvPr id="4" name="Slide Number Placeholder 3"/>
          <p:cNvSpPr>
            <a:spLocks noGrp="1"/>
          </p:cNvSpPr>
          <p:nvPr>
            <p:ph type="sldNum" sz="quarter" idx="5"/>
          </p:nvPr>
        </p:nvSpPr>
        <p:spPr/>
        <p:txBody>
          <a:bodyPr/>
          <a:lstStyle/>
          <a:p>
            <a:pPr>
              <a:defRPr/>
            </a:pPr>
            <a:fld id="{D589E48D-882E-48E9-AC90-458C8EC61319}" type="slidenum">
              <a:rPr lang="en-GB" smtClean="0"/>
              <a:pPr>
                <a:defRPr/>
              </a:pPr>
              <a:t>9</a:t>
            </a:fld>
            <a:endParaRPr lang="en-GB" dirty="0"/>
          </a:p>
        </p:txBody>
      </p:sp>
    </p:spTree>
    <p:extLst>
      <p:ext uri="{BB962C8B-B14F-4D97-AF65-F5344CB8AC3E}">
        <p14:creationId xmlns:p14="http://schemas.microsoft.com/office/powerpoint/2010/main" val="2459579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325040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4" name="Picture Placeholder 33"/>
          <p:cNvSpPr>
            <a:spLocks noGrp="1"/>
          </p:cNvSpPr>
          <p:nvPr>
            <p:ph type="pic" sz="quarter" idx="25"/>
          </p:nvPr>
        </p:nvSpPr>
        <p:spPr>
          <a:xfrm>
            <a:off x="0" y="1081088"/>
            <a:ext cx="4281488" cy="3651168"/>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A03BAC3-5655-4B19-B6D0-8045C16EFFF7}" type="slidenum">
              <a:rPr/>
              <a:pPr>
                <a:defRPr/>
              </a:pPr>
              <a:t>‹#›</a:t>
            </a:fld>
            <a:endParaRPr dirty="0"/>
          </a:p>
        </p:txBody>
      </p:sp>
    </p:spTree>
    <p:extLst>
      <p:ext uri="{BB962C8B-B14F-4D97-AF65-F5344CB8AC3E}">
        <p14:creationId xmlns:p14="http://schemas.microsoft.com/office/powerpoint/2010/main" val="38224965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CD2E2F-F92A-4B02-9BE7-CCF47B525670}" type="slidenum">
              <a:rPr/>
              <a:pPr>
                <a:defRPr/>
              </a:pPr>
              <a:t>‹#›</a:t>
            </a:fld>
            <a:endParaRPr dirty="0"/>
          </a:p>
        </p:txBody>
      </p:sp>
    </p:spTree>
    <p:extLst>
      <p:ext uri="{BB962C8B-B14F-4D97-AF65-F5344CB8AC3E}">
        <p14:creationId xmlns:p14="http://schemas.microsoft.com/office/powerpoint/2010/main" val="2983842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6A91E1AE-0C8E-4F76-9822-41893C44C1CD}" type="slidenum">
              <a:rPr/>
              <a:pPr>
                <a:defRPr/>
              </a:pPr>
              <a:t>‹#›</a:t>
            </a:fld>
            <a:endParaRPr dirty="0"/>
          </a:p>
        </p:txBody>
      </p:sp>
    </p:spTree>
    <p:extLst>
      <p:ext uri="{BB962C8B-B14F-4D97-AF65-F5344CB8AC3E}">
        <p14:creationId xmlns:p14="http://schemas.microsoft.com/office/powerpoint/2010/main" val="326836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153578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59"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4320B71-EC71-4A7E-8C8A-9C555B387A1C}" type="slidenum">
              <a:rPr/>
              <a:pPr>
                <a:defRPr/>
              </a:pPr>
              <a:t>‹#›</a:t>
            </a:fld>
            <a:endParaRPr dirty="0"/>
          </a:p>
        </p:txBody>
      </p:sp>
    </p:spTree>
    <p:extLst>
      <p:ext uri="{BB962C8B-B14F-4D97-AF65-F5344CB8AC3E}">
        <p14:creationId xmlns:p14="http://schemas.microsoft.com/office/powerpoint/2010/main" val="59515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5CF0E3E-6A53-407C-B228-D257703978F3}" type="slidenum">
              <a:rPr/>
              <a:pPr>
                <a:defRPr/>
              </a:pPr>
              <a:t>‹#›</a:t>
            </a:fld>
            <a:endParaRPr dirty="0"/>
          </a:p>
        </p:txBody>
      </p:sp>
    </p:spTree>
    <p:extLst>
      <p:ext uri="{BB962C8B-B14F-4D97-AF65-F5344CB8AC3E}">
        <p14:creationId xmlns:p14="http://schemas.microsoft.com/office/powerpoint/2010/main" val="11930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659019" y="4405901"/>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5A8A81F-602E-4F8A-A59F-1CB8EC3665FC}" type="slidenum">
              <a:rPr/>
              <a:pPr>
                <a:defRPr/>
              </a:pPr>
              <a:t>‹#›</a:t>
            </a:fld>
            <a:endParaRPr dirty="0"/>
          </a:p>
        </p:txBody>
      </p:sp>
    </p:spTree>
    <p:extLst>
      <p:ext uri="{BB962C8B-B14F-4D97-AF65-F5344CB8AC3E}">
        <p14:creationId xmlns:p14="http://schemas.microsoft.com/office/powerpoint/2010/main" val="1527949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5538A09-DD14-42AD-BF95-748291479EDB}" type="slidenum">
              <a:rPr/>
              <a:pPr>
                <a:defRPr/>
              </a:pPr>
              <a:t>‹#›</a:t>
            </a:fld>
            <a:endParaRPr dirty="0"/>
          </a:p>
        </p:txBody>
      </p:sp>
    </p:spTree>
    <p:extLst>
      <p:ext uri="{BB962C8B-B14F-4D97-AF65-F5344CB8AC3E}">
        <p14:creationId xmlns:p14="http://schemas.microsoft.com/office/powerpoint/2010/main" val="423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A2AD3AA-77E8-4059-99E1-B20E6EF740D6}" type="slidenum">
              <a:rPr/>
              <a:pPr>
                <a:defRPr/>
              </a:pPr>
              <a:t>‹#›</a:t>
            </a:fld>
            <a:endParaRPr dirty="0"/>
          </a:p>
        </p:txBody>
      </p:sp>
    </p:spTree>
    <p:extLst>
      <p:ext uri="{BB962C8B-B14F-4D97-AF65-F5344CB8AC3E}">
        <p14:creationId xmlns:p14="http://schemas.microsoft.com/office/powerpoint/2010/main" val="3797245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95FB5"/>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descr="C:\Users\kourent\Desktop\_PROJECTS_\VisualBranding_OfficeDocuments\PPT\Output\02\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8313" y="335624"/>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4684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003299"/>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CAD61C4-D565-481A-81FB-FD2D5DA6A43C}" type="slidenum">
              <a:rPr/>
              <a:pPr>
                <a:defRPr/>
              </a:pPr>
              <a:t>‹#›</a:t>
            </a:fld>
            <a:endParaRPr dirty="0"/>
          </a:p>
        </p:txBody>
      </p:sp>
    </p:spTree>
    <p:extLst>
      <p:ext uri="{BB962C8B-B14F-4D97-AF65-F5344CB8AC3E}">
        <p14:creationId xmlns:p14="http://schemas.microsoft.com/office/powerpoint/2010/main" val="281377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3F779A3-FBD7-43A9-A418-08688450EED9}" type="slidenum">
              <a:rPr/>
              <a:pPr>
                <a:defRPr/>
              </a:pPr>
              <a:t>‹#›</a:t>
            </a:fld>
            <a:endParaRPr dirty="0"/>
          </a:p>
        </p:txBody>
      </p:sp>
    </p:spTree>
    <p:extLst>
      <p:ext uri="{BB962C8B-B14F-4D97-AF65-F5344CB8AC3E}">
        <p14:creationId xmlns:p14="http://schemas.microsoft.com/office/powerpoint/2010/main" val="235895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1" y="-3175"/>
            <a:ext cx="4621213" cy="5141913"/>
          </a:xfrm>
          <a:custGeom>
            <a:avLst/>
            <a:gdLst/>
            <a:ahLst/>
            <a:cxnLst/>
            <a:rect l="l" t="t" r="r" b="b"/>
            <a:pathLst>
              <a:path w="4621213" h="5141913">
                <a:moveTo>
                  <a:pt x="0" y="0"/>
                </a:moveTo>
                <a:lnTo>
                  <a:pt x="4621213" y="0"/>
                </a:lnTo>
                <a:lnTo>
                  <a:pt x="3184409" y="5141913"/>
                </a:lnTo>
                <a:lnTo>
                  <a:pt x="0" y="5141913"/>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197FC801-E2EE-42B2-BFDF-F67C23A6F660}" type="slidenum">
              <a:rPr/>
              <a:pPr>
                <a:defRPr/>
              </a:pPr>
              <a:t>‹#›</a:t>
            </a:fld>
            <a:endParaRPr dirty="0"/>
          </a:p>
        </p:txBody>
      </p:sp>
    </p:spTree>
    <p:extLst>
      <p:ext uri="{BB962C8B-B14F-4D97-AF65-F5344CB8AC3E}">
        <p14:creationId xmlns:p14="http://schemas.microsoft.com/office/powerpoint/2010/main" val="119371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0"/>
            <a:ext cx="91979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algn="r">
              <a:defRPr lang="en-US" sz="30000" b="1" kern="1200" smtClean="0">
                <a:solidFill>
                  <a:srgbClr val="003299"/>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489EFBB2-B333-479B-84A0-F406AA2E2D12}" type="slidenum">
              <a:rPr/>
              <a:pPr>
                <a:defRPr/>
              </a:pPr>
              <a:t>‹#›</a:t>
            </a:fld>
            <a:endParaRPr dirty="0"/>
          </a:p>
        </p:txBody>
      </p:sp>
    </p:spTree>
    <p:extLst>
      <p:ext uri="{BB962C8B-B14F-4D97-AF65-F5344CB8AC3E}">
        <p14:creationId xmlns:p14="http://schemas.microsoft.com/office/powerpoint/2010/main" val="12185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2AD2B4C-24FD-485E-ADAD-B1E3DC73B16B}" type="slidenum">
              <a:rPr/>
              <a:pPr>
                <a:defRPr/>
              </a:pPr>
              <a:t>‹#›</a:t>
            </a:fld>
            <a:endParaRPr dirty="0"/>
          </a:p>
        </p:txBody>
      </p:sp>
    </p:spTree>
    <p:extLst>
      <p:ext uri="{BB962C8B-B14F-4D97-AF65-F5344CB8AC3E}">
        <p14:creationId xmlns:p14="http://schemas.microsoft.com/office/powerpoint/2010/main" val="217957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AAA2B01-B512-4650-90E0-024ED79178B0}" type="slidenum">
              <a:rPr/>
              <a:pPr>
                <a:defRPr/>
              </a:pPr>
              <a:t>‹#›</a:t>
            </a:fld>
            <a:endParaRPr dirty="0"/>
          </a:p>
        </p:txBody>
      </p:sp>
    </p:spTree>
    <p:extLst>
      <p:ext uri="{BB962C8B-B14F-4D97-AF65-F5344CB8AC3E}">
        <p14:creationId xmlns:p14="http://schemas.microsoft.com/office/powerpoint/2010/main" val="2700400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D9341D4-07C6-4282-AE38-5248E8AD561A}" type="slidenum">
              <a:rPr/>
              <a:pPr>
                <a:defRPr/>
              </a:pPr>
              <a:t>‹#›</a:t>
            </a:fld>
            <a:endParaRPr dirty="0"/>
          </a:p>
        </p:txBody>
      </p:sp>
    </p:spTree>
    <p:extLst>
      <p:ext uri="{BB962C8B-B14F-4D97-AF65-F5344CB8AC3E}">
        <p14:creationId xmlns:p14="http://schemas.microsoft.com/office/powerpoint/2010/main" val="120822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3" name="TextBox 2">
            <a:extLst>
              <a:ext uri="{FF2B5EF4-FFF2-40B4-BE49-F238E27FC236}">
                <a16:creationId xmlns:a16="http://schemas.microsoft.com/office/drawing/2014/main" id="{E36D894E-D09E-A127-E9A0-183908E7560A}"/>
              </a:ext>
            </a:extLst>
          </p:cNvPr>
          <p:cNvSpPr txBox="1"/>
          <p:nvPr>
            <p:extLst>
              <p:ext uri="{1162E1C5-73C7-4A58-AE30-91384D911F3F}">
                <p184:classification xmlns:p184="http://schemas.microsoft.com/office/powerpoint/2018/4/main" val="hdr"/>
              </p:ext>
            </p:extLst>
          </p:nvPr>
        </p:nvSpPr>
        <p:spPr>
          <a:xfrm>
            <a:off x="8320088" y="63500"/>
            <a:ext cx="795337" cy="152400"/>
          </a:xfrm>
          <a:prstGeom prst="rect">
            <a:avLst/>
          </a:prstGeom>
        </p:spPr>
        <p:txBody>
          <a:bodyPr horzOverflow="overflow" lIns="0" tIns="0" rIns="0" bIns="0">
            <a:spAutoFit/>
          </a:bodyPr>
          <a:lstStyle/>
          <a:p>
            <a:pPr algn="l"/>
            <a:r>
              <a:rPr lang="en-GB" sz="1000">
                <a:solidFill>
                  <a:srgbClr val="000000"/>
                </a:solidFill>
                <a:latin typeface="Arial" panose="020B0604020202020204" pitchFamily="34" charset="0"/>
                <a:cs typeface="Arial" panose="020B0604020202020204" pitchFamily="34" charset="0"/>
              </a:rPr>
              <a:t>ECB-PUBLIC</a:t>
            </a:r>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7" r:id="rId3"/>
    <p:sldLayoutId id="2147486298" r:id="rId4"/>
    <p:sldLayoutId id="2147486299" r:id="rId5"/>
    <p:sldLayoutId id="2147486300" r:id="rId6"/>
    <p:sldLayoutId id="2147486301" r:id="rId7"/>
    <p:sldLayoutId id="2147486302" r:id="rId8"/>
    <p:sldLayoutId id="2147486303" r:id="rId9"/>
    <p:sldLayoutId id="2147486304" r:id="rId10"/>
    <p:sldLayoutId id="2147486305" r:id="rId11"/>
    <p:sldLayoutId id="2147486306" r:id="rId12"/>
    <p:sldLayoutId id="2147486307" r:id="rId13"/>
    <p:sldLayoutId id="2147486316" r:id="rId14"/>
    <p:sldLayoutId id="2147486308" r:id="rId15"/>
    <p:sldLayoutId id="2147486311" r:id="rId16"/>
    <p:sldLayoutId id="2147486312" r:id="rId17"/>
    <p:sldLayoutId id="2147486314" r:id="rId18"/>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21.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22.svg"/><Relationship Id="rId9" Type="http://schemas.openxmlformats.org/officeDocument/2006/relationships/image" Target="../media/image39.png"/><Relationship Id="rId14" Type="http://schemas.openxmlformats.org/officeDocument/2006/relationships/image" Target="../media/image4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press/key/date/2024/html/ecb.sp241122~fb84170883.en.html" TargetMode="External"/><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19.svg"/><Relationship Id="rId4" Type="http://schemas.openxmlformats.org/officeDocument/2006/relationships/image" Target="../media/image25.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ctrTitle"/>
          </p:nvPr>
        </p:nvSpPr>
        <p:spPr>
          <a:xfrm>
            <a:off x="468313" y="1654175"/>
            <a:ext cx="3235469" cy="1458913"/>
          </a:xfrm>
        </p:spPr>
        <p:txBody>
          <a:bodyPr/>
          <a:lstStyle/>
          <a:p>
            <a:r>
              <a:rPr lang="en-GB" altLang="en-US" dirty="0"/>
              <a:t>Capital Markets Union: a deep dive</a:t>
            </a:r>
          </a:p>
        </p:txBody>
      </p:sp>
      <p:sp>
        <p:nvSpPr>
          <p:cNvPr id="24579" name="Subtitle 8"/>
          <p:cNvSpPr>
            <a:spLocks noGrp="1"/>
          </p:cNvSpPr>
          <p:nvPr>
            <p:ph type="subTitle" idx="4294967295"/>
          </p:nvPr>
        </p:nvSpPr>
        <p:spPr>
          <a:xfrm>
            <a:off x="468313" y="3233738"/>
            <a:ext cx="2825145" cy="1025525"/>
          </a:xfrm>
        </p:spPr>
        <p:txBody>
          <a:bodyPr/>
          <a:lstStyle/>
          <a:p>
            <a:pPr eaLnBrk="1" hangingPunct="1">
              <a:lnSpc>
                <a:spcPts val="2400"/>
              </a:lnSpc>
            </a:pPr>
            <a:r>
              <a:rPr lang="en-GB" altLang="en-US" sz="2000" dirty="0">
                <a:solidFill>
                  <a:schemeClr val="tx2"/>
                </a:solidFill>
              </a:rPr>
              <a:t>Five measures to foster a single market for capital</a:t>
            </a:r>
          </a:p>
        </p:txBody>
      </p:sp>
      <p:pic>
        <p:nvPicPr>
          <p:cNvPr id="13" name="Picture Placeholder 12"/>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t="7159" b="7159"/>
          <a:stretch>
            <a:fillRect/>
          </a:stretch>
        </p:blipFill>
        <p:spPr/>
      </p:pic>
      <p:sp>
        <p:nvSpPr>
          <p:cNvPr id="24581" name="Text Placeholder 7"/>
          <p:cNvSpPr>
            <a:spLocks noGrp="1"/>
          </p:cNvSpPr>
          <p:nvPr>
            <p:ph type="body" sz="quarter" idx="4294967295"/>
          </p:nvPr>
        </p:nvSpPr>
        <p:spPr>
          <a:xfrm>
            <a:off x="3600450" y="4408488"/>
            <a:ext cx="5183188" cy="665162"/>
          </a:xfrm>
        </p:spPr>
        <p:txBody>
          <a:bodyPr anchor="ctr"/>
          <a:lstStyle/>
          <a:p>
            <a:pPr algn="r" eaLnBrk="1" hangingPunct="1">
              <a:spcBef>
                <a:spcPct val="0"/>
              </a:spcBef>
            </a:pPr>
            <a:r>
              <a:rPr lang="en-US" altLang="en-US" sz="1800" dirty="0">
                <a:solidFill>
                  <a:srgbClr val="003299"/>
                </a:solidFill>
              </a:rPr>
              <a:t>Daniel Kapp</a:t>
            </a:r>
          </a:p>
          <a:p>
            <a:pPr algn="r" eaLnBrk="1" hangingPunct="1">
              <a:spcBef>
                <a:spcPct val="0"/>
              </a:spcBef>
            </a:pPr>
            <a:r>
              <a:rPr lang="en-US" altLang="en-US" sz="1800" b="1" dirty="0">
                <a:solidFill>
                  <a:srgbClr val="003299"/>
                </a:solidFill>
              </a:rPr>
              <a:t>European Central Bank</a:t>
            </a:r>
            <a:endParaRPr lang="en-GB" altLang="en-US" sz="1800" b="1" dirty="0">
              <a:solidFill>
                <a:srgbClr val="003299"/>
              </a:solidFill>
            </a:endParaRPr>
          </a:p>
        </p:txBody>
      </p:sp>
      <p:sp>
        <p:nvSpPr>
          <p:cNvPr id="24585" name="Text Placeholder 7"/>
          <p:cNvSpPr>
            <a:spLocks noGrp="1"/>
          </p:cNvSpPr>
          <p:nvPr>
            <p:ph type="body" sz="quarter" idx="4294967295"/>
          </p:nvPr>
        </p:nvSpPr>
        <p:spPr>
          <a:xfrm>
            <a:off x="468313" y="4408488"/>
            <a:ext cx="2543175" cy="666750"/>
          </a:xfrm>
        </p:spPr>
        <p:txBody>
          <a:bodyPr anchor="ctr"/>
          <a:lstStyle/>
          <a:p>
            <a:pPr eaLnBrk="1" hangingPunct="1">
              <a:spcBef>
                <a:spcPct val="0"/>
              </a:spcBef>
            </a:pPr>
            <a:r>
              <a:rPr lang="en-GB" altLang="en-US" sz="1600" b="1" dirty="0">
                <a:solidFill>
                  <a:schemeClr val="bg1"/>
                </a:solidFill>
              </a:rPr>
              <a:t>04/06/2025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10</a:t>
            </a:fld>
            <a:endParaRPr lang="en-GB" dirty="0"/>
          </a:p>
        </p:txBody>
      </p:sp>
      <p:sp>
        <p:nvSpPr>
          <p:cNvPr id="5" name="Rectangle 4">
            <a:extLst>
              <a:ext uri="{FF2B5EF4-FFF2-40B4-BE49-F238E27FC236}">
                <a16:creationId xmlns:a16="http://schemas.microsoft.com/office/drawing/2014/main" id="{6021803C-BB9E-E212-8A43-825F12C430E9}"/>
              </a:ext>
            </a:extLst>
          </p:cNvPr>
          <p:cNvSpPr/>
          <p:nvPr/>
        </p:nvSpPr>
        <p:spPr bwMode="auto">
          <a:xfrm>
            <a:off x="463552" y="1372160"/>
            <a:ext cx="8139636" cy="366033"/>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2"/>
                </a:solidFill>
                <a:effectLst/>
                <a:latin typeface="Arial" charset="0"/>
                <a:ea typeface="ヒラギノ角ゴ Pro W3" pitchFamily="-64" charset="-128"/>
              </a:rPr>
              <a:t>Support cross-border transactions and deepen liquidity pools</a:t>
            </a:r>
            <a:endParaRPr kumimoji="0" lang="en-GB" sz="1800" b="1" i="0" u="none" strike="noStrike" cap="none" normalizeH="0" baseline="0" dirty="0">
              <a:ln>
                <a:noFill/>
              </a:ln>
              <a:solidFill>
                <a:schemeClr val="tx2"/>
              </a:solidFill>
              <a:effectLst/>
              <a:latin typeface="Arial" charset="0"/>
              <a:ea typeface="ヒラギノ角ゴ Pro W3" pitchFamily="-64" charset="-128"/>
            </a:endParaRPr>
          </a:p>
        </p:txBody>
      </p:sp>
      <p:sp>
        <p:nvSpPr>
          <p:cNvPr id="4" name="Title 1">
            <a:extLst>
              <a:ext uri="{FF2B5EF4-FFF2-40B4-BE49-F238E27FC236}">
                <a16:creationId xmlns:a16="http://schemas.microsoft.com/office/drawing/2014/main" id="{584A0381-77C2-EBE6-7F20-0DD416AEB85E}"/>
              </a:ext>
            </a:extLst>
          </p:cNvPr>
          <p:cNvSpPr txBox="1">
            <a:spLocks/>
          </p:cNvSpPr>
          <p:nvPr/>
        </p:nvSpPr>
        <p:spPr bwMode="auto">
          <a:xfrm>
            <a:off x="463551" y="411956"/>
            <a:ext cx="840422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268288" indent="-268288"/>
            <a:r>
              <a:rPr lang="en-US" dirty="0"/>
              <a:t>   Integrating trading and post-trading, and              deploying new technologies</a:t>
            </a:r>
          </a:p>
        </p:txBody>
      </p:sp>
      <p:sp>
        <p:nvSpPr>
          <p:cNvPr id="8" name="TextBox 7">
            <a:extLst>
              <a:ext uri="{FF2B5EF4-FFF2-40B4-BE49-F238E27FC236}">
                <a16:creationId xmlns:a16="http://schemas.microsoft.com/office/drawing/2014/main" id="{4922A524-0F34-A31F-EBF0-F0D194B52F54}"/>
              </a:ext>
            </a:extLst>
          </p:cNvPr>
          <p:cNvSpPr txBox="1"/>
          <p:nvPr/>
        </p:nvSpPr>
        <p:spPr>
          <a:xfrm>
            <a:off x="694132" y="4119216"/>
            <a:ext cx="3672000" cy="584775"/>
          </a:xfrm>
          <a:prstGeom prst="rect">
            <a:avLst/>
          </a:prstGeom>
          <a:solidFill>
            <a:schemeClr val="bg1">
              <a:lumMod val="95000"/>
            </a:schemeClr>
          </a:solidFill>
          <a:ln>
            <a:solidFill>
              <a:schemeClr val="bg1">
                <a:lumMod val="95000"/>
              </a:schemeClr>
            </a:solidFill>
          </a:ln>
        </p:spPr>
        <p:txBody>
          <a:bodyPr wrap="square">
            <a:spAutoFit/>
          </a:bodyPr>
          <a:lstStyle/>
          <a:p>
            <a:pPr>
              <a:spcBef>
                <a:spcPts val="0"/>
              </a:spcBef>
              <a:spcAft>
                <a:spcPts val="600"/>
              </a:spcAft>
            </a:pPr>
            <a:r>
              <a:rPr lang="en-GB" sz="1600" b="1" dirty="0">
                <a:solidFill>
                  <a:srgbClr val="C00000"/>
                </a:solidFill>
              </a:rPr>
              <a:t>Step-wise approach </a:t>
            </a:r>
            <a:r>
              <a:rPr lang="en-GB" sz="1600" dirty="0"/>
              <a:t>to overcome legal obstacles to consolidation</a:t>
            </a:r>
          </a:p>
        </p:txBody>
      </p:sp>
      <p:pic>
        <p:nvPicPr>
          <p:cNvPr id="2" name="Picture 2" descr="expand&quot; Icon - Download for free – Iconduck">
            <a:extLst>
              <a:ext uri="{FF2B5EF4-FFF2-40B4-BE49-F238E27FC236}">
                <a16:creationId xmlns:a16="http://schemas.microsoft.com/office/drawing/2014/main" id="{01D85725-DDA6-7302-DF64-22763AE23321}"/>
              </a:ext>
            </a:extLst>
          </p:cNvPr>
          <p:cNvPicPr>
            <a:picLocks noChangeAspect="1" noChangeArrowheads="1"/>
          </p:cNvPicPr>
          <p:nvPr/>
        </p:nvPicPr>
        <p:blipFill>
          <a:blip r:embed="rId3" cstate="print">
            <a:duotone>
              <a:srgbClr val="0033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9431" y="344135"/>
            <a:ext cx="432000" cy="4320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66345CB7-0019-98E8-A801-237273BCC5CA}"/>
              </a:ext>
            </a:extLst>
          </p:cNvPr>
          <p:cNvCxnSpPr/>
          <p:nvPr/>
        </p:nvCxnSpPr>
        <p:spPr bwMode="auto">
          <a:xfrm>
            <a:off x="741845" y="2161440"/>
            <a:ext cx="7668000" cy="0"/>
          </a:xfrm>
          <a:prstGeom prst="straightConnector1">
            <a:avLst/>
          </a:prstGeom>
          <a:solidFill>
            <a:schemeClr val="tx2"/>
          </a:solidFill>
          <a:ln w="2857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Box 12">
            <a:extLst>
              <a:ext uri="{FF2B5EF4-FFF2-40B4-BE49-F238E27FC236}">
                <a16:creationId xmlns:a16="http://schemas.microsoft.com/office/drawing/2014/main" id="{5FD4D55A-0319-4A8B-CC87-B221E8E91023}"/>
              </a:ext>
            </a:extLst>
          </p:cNvPr>
          <p:cNvSpPr txBox="1"/>
          <p:nvPr/>
        </p:nvSpPr>
        <p:spPr>
          <a:xfrm>
            <a:off x="741844" y="1824293"/>
            <a:ext cx="3672000" cy="338554"/>
          </a:xfrm>
          <a:prstGeom prst="rect">
            <a:avLst/>
          </a:prstGeom>
          <a:noFill/>
        </p:spPr>
        <p:txBody>
          <a:bodyPr wrap="square" rtlCol="0">
            <a:spAutoFit/>
          </a:bodyPr>
          <a:lstStyle/>
          <a:p>
            <a:pPr algn="ctr"/>
            <a:r>
              <a:rPr lang="en-US" sz="1600" i="1" dirty="0"/>
              <a:t>First step</a:t>
            </a:r>
            <a:endParaRPr lang="en-GB" sz="1600" i="1" dirty="0"/>
          </a:p>
        </p:txBody>
      </p:sp>
      <p:sp>
        <p:nvSpPr>
          <p:cNvPr id="14" name="TextBox 13">
            <a:extLst>
              <a:ext uri="{FF2B5EF4-FFF2-40B4-BE49-F238E27FC236}">
                <a16:creationId xmlns:a16="http://schemas.microsoft.com/office/drawing/2014/main" id="{C13F98DB-BDCC-8B18-54A0-2A0CF18B8C8D}"/>
              </a:ext>
            </a:extLst>
          </p:cNvPr>
          <p:cNvSpPr txBox="1"/>
          <p:nvPr/>
        </p:nvSpPr>
        <p:spPr>
          <a:xfrm>
            <a:off x="4777868" y="1824293"/>
            <a:ext cx="3672000" cy="338554"/>
          </a:xfrm>
          <a:prstGeom prst="rect">
            <a:avLst/>
          </a:prstGeom>
          <a:noFill/>
        </p:spPr>
        <p:txBody>
          <a:bodyPr wrap="square" rtlCol="0">
            <a:spAutoFit/>
          </a:bodyPr>
          <a:lstStyle/>
          <a:p>
            <a:pPr algn="ctr"/>
            <a:r>
              <a:rPr lang="en-US" sz="1600" i="1" dirty="0"/>
              <a:t>End-goal</a:t>
            </a:r>
            <a:endParaRPr lang="en-GB" sz="1600" i="1" dirty="0"/>
          </a:p>
        </p:txBody>
      </p:sp>
      <p:sp>
        <p:nvSpPr>
          <p:cNvPr id="15" name="Rectangle 14">
            <a:extLst>
              <a:ext uri="{FF2B5EF4-FFF2-40B4-BE49-F238E27FC236}">
                <a16:creationId xmlns:a16="http://schemas.microsoft.com/office/drawing/2014/main" id="{04CD0FC4-58C3-7E31-0D8A-61C1BDBA6F73}"/>
              </a:ext>
            </a:extLst>
          </p:cNvPr>
          <p:cNvSpPr/>
          <p:nvPr/>
        </p:nvSpPr>
        <p:spPr bwMode="auto">
          <a:xfrm>
            <a:off x="741844" y="2223507"/>
            <a:ext cx="3672000" cy="338554"/>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sz="1600" b="1" dirty="0">
                <a:solidFill>
                  <a:schemeClr val="tx2"/>
                </a:solidFill>
                <a:latin typeface="Arial" charset="0"/>
                <a:ea typeface="ヒラギノ角ゴ Pro W3" pitchFamily="-64" charset="-128"/>
              </a:rPr>
              <a:t>Integrate</a:t>
            </a:r>
            <a:r>
              <a:rPr kumimoji="0" lang="en-US" sz="1600" b="1" i="0" u="none" strike="noStrike" cap="none" normalizeH="0" baseline="0" dirty="0">
                <a:ln>
                  <a:noFill/>
                </a:ln>
                <a:solidFill>
                  <a:schemeClr val="tx2"/>
                </a:solidFill>
                <a:effectLst/>
                <a:latin typeface="Arial" charset="0"/>
                <a:ea typeface="ヒラギノ角ゴ Pro W3" pitchFamily="-64" charset="-128"/>
              </a:rPr>
              <a:t> </a:t>
            </a:r>
            <a:endParaRPr kumimoji="0" lang="en-GB" sz="1600" b="1" i="0" u="none" strike="noStrike" cap="none" normalizeH="0" baseline="0" dirty="0">
              <a:ln>
                <a:noFill/>
              </a:ln>
              <a:solidFill>
                <a:schemeClr val="tx2"/>
              </a:solidFill>
              <a:effectLst/>
              <a:latin typeface="Arial" charset="0"/>
              <a:ea typeface="ヒラギノ角ゴ Pro W3" pitchFamily="-64" charset="-128"/>
            </a:endParaRPr>
          </a:p>
        </p:txBody>
      </p:sp>
      <p:sp>
        <p:nvSpPr>
          <p:cNvPr id="16" name="Rectangle 15">
            <a:extLst>
              <a:ext uri="{FF2B5EF4-FFF2-40B4-BE49-F238E27FC236}">
                <a16:creationId xmlns:a16="http://schemas.microsoft.com/office/drawing/2014/main" id="{4C0E89CC-7219-589F-A75B-3BE6D73079D9}"/>
              </a:ext>
            </a:extLst>
          </p:cNvPr>
          <p:cNvSpPr/>
          <p:nvPr/>
        </p:nvSpPr>
        <p:spPr bwMode="auto">
          <a:xfrm>
            <a:off x="4777870" y="2223507"/>
            <a:ext cx="3672000" cy="338554"/>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sz="1600" b="1" dirty="0">
                <a:solidFill>
                  <a:schemeClr val="tx2"/>
                </a:solidFill>
                <a:latin typeface="Arial" charset="0"/>
                <a:ea typeface="ヒラギノ角ゴ Pro W3" pitchFamily="-64" charset="-128"/>
              </a:rPr>
              <a:t>Consolidate</a:t>
            </a:r>
            <a:r>
              <a:rPr kumimoji="0" lang="en-US" sz="1600" b="1" i="0" u="none" strike="noStrike" cap="none" normalizeH="0" baseline="0" dirty="0">
                <a:ln>
                  <a:noFill/>
                </a:ln>
                <a:solidFill>
                  <a:schemeClr val="tx2"/>
                </a:solidFill>
                <a:effectLst/>
                <a:latin typeface="Arial" charset="0"/>
                <a:ea typeface="ヒラギノ角ゴ Pro W3" pitchFamily="-64" charset="-128"/>
              </a:rPr>
              <a:t> </a:t>
            </a:r>
            <a:endParaRPr kumimoji="0" lang="en-GB" sz="1600" b="1" i="0" u="none" strike="noStrike" cap="none" normalizeH="0" baseline="0" dirty="0">
              <a:ln>
                <a:noFill/>
              </a:ln>
              <a:solidFill>
                <a:schemeClr val="tx2"/>
              </a:solidFill>
              <a:effectLst/>
              <a:latin typeface="Arial" charset="0"/>
              <a:ea typeface="ヒラギノ角ゴ Pro W3" pitchFamily="-64" charset="-128"/>
            </a:endParaRPr>
          </a:p>
        </p:txBody>
      </p:sp>
      <p:sp>
        <p:nvSpPr>
          <p:cNvPr id="17" name="TextBox 16">
            <a:extLst>
              <a:ext uri="{FF2B5EF4-FFF2-40B4-BE49-F238E27FC236}">
                <a16:creationId xmlns:a16="http://schemas.microsoft.com/office/drawing/2014/main" id="{1536F022-B515-5E0F-0C3E-D907177D9F27}"/>
              </a:ext>
            </a:extLst>
          </p:cNvPr>
          <p:cNvSpPr txBox="1"/>
          <p:nvPr/>
        </p:nvSpPr>
        <p:spPr>
          <a:xfrm>
            <a:off x="741844" y="2574095"/>
            <a:ext cx="3672000" cy="1477328"/>
          </a:xfrm>
          <a:prstGeom prst="rect">
            <a:avLst/>
          </a:prstGeom>
          <a:noFill/>
        </p:spPr>
        <p:txBody>
          <a:bodyPr wrap="square" rtlCol="0">
            <a:spAutoFit/>
          </a:bodyPr>
          <a:lstStyle/>
          <a:p>
            <a:pPr marL="179388" indent="-179388">
              <a:spcAft>
                <a:spcPts val="600"/>
              </a:spcAft>
              <a:buFont typeface="Arial" panose="020B0604020202020204" pitchFamily="34" charset="0"/>
              <a:buChar char="•"/>
            </a:pPr>
            <a:r>
              <a:rPr lang="en-GB" sz="1400" dirty="0"/>
              <a:t>Consolidated </a:t>
            </a:r>
            <a:r>
              <a:rPr lang="en-GB" sz="1400" b="1" dirty="0">
                <a:solidFill>
                  <a:schemeClr val="tx2"/>
                </a:solidFill>
              </a:rPr>
              <a:t>tapes</a:t>
            </a:r>
          </a:p>
          <a:p>
            <a:pPr marL="179388" indent="-179388">
              <a:spcAft>
                <a:spcPts val="600"/>
              </a:spcAft>
              <a:buFont typeface="Arial" panose="020B0604020202020204" pitchFamily="34" charset="0"/>
              <a:buChar char="•"/>
            </a:pPr>
            <a:r>
              <a:rPr lang="en-GB" sz="1400" dirty="0"/>
              <a:t>Inclusive </a:t>
            </a:r>
            <a:r>
              <a:rPr lang="en-GB" sz="1400" b="1" dirty="0">
                <a:solidFill>
                  <a:schemeClr val="tx2"/>
                </a:solidFill>
              </a:rPr>
              <a:t>equity indices</a:t>
            </a:r>
          </a:p>
          <a:p>
            <a:pPr marL="179388" indent="-179388">
              <a:spcAft>
                <a:spcPts val="600"/>
              </a:spcAft>
              <a:buFont typeface="Arial" panose="020B0604020202020204" pitchFamily="34" charset="0"/>
              <a:buChar char="•"/>
            </a:pPr>
            <a:r>
              <a:rPr lang="en-GB" sz="1400" dirty="0"/>
              <a:t>Harmonised </a:t>
            </a:r>
            <a:r>
              <a:rPr lang="en-GB" sz="1400" b="1" dirty="0">
                <a:solidFill>
                  <a:schemeClr val="tx2"/>
                </a:solidFill>
              </a:rPr>
              <a:t>corporate actions</a:t>
            </a:r>
          </a:p>
          <a:p>
            <a:pPr marL="179388" indent="-179388">
              <a:spcAft>
                <a:spcPts val="600"/>
              </a:spcAft>
              <a:buFont typeface="Arial" panose="020B0604020202020204" pitchFamily="34" charset="0"/>
              <a:buChar char="•"/>
            </a:pPr>
            <a:r>
              <a:rPr lang="en-GB" sz="1400" dirty="0"/>
              <a:t>Extend/review</a:t>
            </a:r>
            <a:r>
              <a:rPr lang="en-GB" sz="1400" b="1" dirty="0">
                <a:solidFill>
                  <a:schemeClr val="tx2"/>
                </a:solidFill>
              </a:rPr>
              <a:t> DLT Pilot Regime</a:t>
            </a:r>
          </a:p>
          <a:p>
            <a:pPr marL="179388" indent="-179388">
              <a:spcAft>
                <a:spcPts val="600"/>
              </a:spcAft>
              <a:buFont typeface="Arial" panose="020B0604020202020204" pitchFamily="34" charset="0"/>
              <a:buChar char="•"/>
            </a:pPr>
            <a:r>
              <a:rPr lang="en-GB" sz="1400" b="1" dirty="0">
                <a:solidFill>
                  <a:schemeClr val="tx2"/>
                </a:solidFill>
              </a:rPr>
              <a:t>28</a:t>
            </a:r>
            <a:r>
              <a:rPr lang="en-GB" sz="1400" b="1" baseline="30000" dirty="0">
                <a:solidFill>
                  <a:schemeClr val="tx2"/>
                </a:solidFill>
              </a:rPr>
              <a:t>th</a:t>
            </a:r>
            <a:r>
              <a:rPr lang="en-GB" sz="1400" b="1" dirty="0">
                <a:solidFill>
                  <a:schemeClr val="tx2"/>
                </a:solidFill>
              </a:rPr>
              <a:t> regime </a:t>
            </a:r>
            <a:r>
              <a:rPr lang="en-GB" sz="1400" dirty="0"/>
              <a:t>for corporate / securities laws</a:t>
            </a:r>
            <a:endParaRPr lang="en-GB" sz="1400" dirty="0">
              <a:highlight>
                <a:srgbClr val="FFFF00"/>
              </a:highlight>
            </a:endParaRPr>
          </a:p>
        </p:txBody>
      </p:sp>
      <p:sp>
        <p:nvSpPr>
          <p:cNvPr id="18" name="TextBox 17">
            <a:extLst>
              <a:ext uri="{FF2B5EF4-FFF2-40B4-BE49-F238E27FC236}">
                <a16:creationId xmlns:a16="http://schemas.microsoft.com/office/drawing/2014/main" id="{7050CDA5-E1F7-F3A8-40AE-7EBE01E87093}"/>
              </a:ext>
            </a:extLst>
          </p:cNvPr>
          <p:cNvSpPr txBox="1"/>
          <p:nvPr/>
        </p:nvSpPr>
        <p:spPr>
          <a:xfrm>
            <a:off x="4777870" y="2574095"/>
            <a:ext cx="3672000" cy="1107996"/>
          </a:xfrm>
          <a:prstGeom prst="rect">
            <a:avLst/>
          </a:prstGeom>
          <a:noFill/>
        </p:spPr>
        <p:txBody>
          <a:bodyPr wrap="square" rtlCol="0">
            <a:spAutoFit/>
          </a:bodyPr>
          <a:lstStyle/>
          <a:p>
            <a:pPr marL="179388" indent="-179388">
              <a:spcAft>
                <a:spcPts val="600"/>
              </a:spcAft>
              <a:buFont typeface="Arial" panose="020B0604020202020204" pitchFamily="34" charset="0"/>
              <a:buChar char="•"/>
            </a:pPr>
            <a:r>
              <a:rPr lang="en-GB" sz="1400"/>
              <a:t>Consolidated </a:t>
            </a:r>
            <a:r>
              <a:rPr lang="en-GB" sz="1400" b="1">
                <a:solidFill>
                  <a:schemeClr val="tx2"/>
                </a:solidFill>
              </a:rPr>
              <a:t>infrastructure</a:t>
            </a:r>
          </a:p>
          <a:p>
            <a:pPr marL="179388" indent="-179388">
              <a:spcAft>
                <a:spcPts val="600"/>
              </a:spcAft>
              <a:buFont typeface="Arial" panose="020B0604020202020204" pitchFamily="34" charset="0"/>
              <a:buChar char="•"/>
            </a:pPr>
            <a:r>
              <a:rPr lang="en-GB" sz="1400" dirty="0"/>
              <a:t>Harmonised corporate and securities laws</a:t>
            </a:r>
            <a:endParaRPr lang="en-GB" sz="1400" b="1" dirty="0">
              <a:solidFill>
                <a:schemeClr val="tx2"/>
              </a:solidFill>
            </a:endParaRPr>
          </a:p>
          <a:p>
            <a:pPr marL="179388" indent="-179388">
              <a:spcAft>
                <a:spcPts val="600"/>
              </a:spcAft>
              <a:buFont typeface="Arial" panose="020B0604020202020204" pitchFamily="34" charset="0"/>
              <a:buChar char="•"/>
            </a:pPr>
            <a:r>
              <a:rPr lang="en-GB" sz="1400" dirty="0"/>
              <a:t>Deployment of </a:t>
            </a:r>
            <a:r>
              <a:rPr lang="en-GB" sz="1400" b="1" dirty="0">
                <a:solidFill>
                  <a:schemeClr val="tx2"/>
                </a:solidFill>
              </a:rPr>
              <a:t>new technologies </a:t>
            </a:r>
            <a:r>
              <a:rPr lang="en-GB" sz="1400" dirty="0"/>
              <a:t>(</a:t>
            </a:r>
            <a:r>
              <a:rPr lang="en-GB" sz="1400" dirty="0" err="1"/>
              <a:t>e.g.DLT</a:t>
            </a:r>
            <a:r>
              <a:rPr lang="en-GB" sz="1400" dirty="0"/>
              <a:t>)</a:t>
            </a:r>
            <a:endParaRPr lang="en-GB" sz="1400" b="1" dirty="0"/>
          </a:p>
        </p:txBody>
      </p:sp>
      <p:sp>
        <p:nvSpPr>
          <p:cNvPr id="19" name="Rectangle 18">
            <a:extLst>
              <a:ext uri="{FF2B5EF4-FFF2-40B4-BE49-F238E27FC236}">
                <a16:creationId xmlns:a16="http://schemas.microsoft.com/office/drawing/2014/main" id="{6F8F7D5B-EAE8-B6E2-EE7C-5CF7F78B77BF}"/>
              </a:ext>
            </a:extLst>
          </p:cNvPr>
          <p:cNvSpPr/>
          <p:nvPr/>
        </p:nvSpPr>
        <p:spPr bwMode="auto">
          <a:xfrm>
            <a:off x="703603" y="3723226"/>
            <a:ext cx="3672000" cy="360000"/>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21" name="TextBox 20">
            <a:extLst>
              <a:ext uri="{FF2B5EF4-FFF2-40B4-BE49-F238E27FC236}">
                <a16:creationId xmlns:a16="http://schemas.microsoft.com/office/drawing/2014/main" id="{73735E98-AEF2-E339-3095-BEC8C5D7AE15}"/>
              </a:ext>
            </a:extLst>
          </p:cNvPr>
          <p:cNvSpPr txBox="1"/>
          <p:nvPr/>
        </p:nvSpPr>
        <p:spPr>
          <a:xfrm>
            <a:off x="4777868" y="3744672"/>
            <a:ext cx="3672000" cy="338554"/>
          </a:xfrm>
          <a:prstGeom prst="rect">
            <a:avLst/>
          </a:prstGeom>
          <a:solidFill>
            <a:schemeClr val="bg1">
              <a:lumMod val="95000"/>
            </a:schemeClr>
          </a:solidFill>
          <a:ln>
            <a:solidFill>
              <a:schemeClr val="bg1">
                <a:lumMod val="95000"/>
              </a:schemeClr>
            </a:solidFill>
          </a:ln>
        </p:spPr>
        <p:txBody>
          <a:bodyPr wrap="square">
            <a:spAutoFit/>
          </a:bodyPr>
          <a:lstStyle/>
          <a:p>
            <a:pPr>
              <a:spcBef>
                <a:spcPts val="0"/>
              </a:spcBef>
              <a:spcAft>
                <a:spcPts val="600"/>
              </a:spcAft>
            </a:pPr>
            <a:r>
              <a:rPr lang="en-GB" sz="1600" b="1" dirty="0">
                <a:solidFill>
                  <a:srgbClr val="C00000"/>
                </a:solidFill>
              </a:rPr>
              <a:t>Harmonise from the outset</a:t>
            </a:r>
            <a:endParaRPr lang="en-GB" sz="1600" dirty="0">
              <a:solidFill>
                <a:srgbClr val="C00000"/>
              </a:solidFill>
            </a:endParaRPr>
          </a:p>
        </p:txBody>
      </p:sp>
      <p:sp>
        <p:nvSpPr>
          <p:cNvPr id="22" name="Rectangle 21">
            <a:extLst>
              <a:ext uri="{FF2B5EF4-FFF2-40B4-BE49-F238E27FC236}">
                <a16:creationId xmlns:a16="http://schemas.microsoft.com/office/drawing/2014/main" id="{70019CC3-E8E5-0DA1-9076-3FD599F2FFB2}"/>
              </a:ext>
            </a:extLst>
          </p:cNvPr>
          <p:cNvSpPr/>
          <p:nvPr/>
        </p:nvSpPr>
        <p:spPr bwMode="auto">
          <a:xfrm>
            <a:off x="4777869" y="3166909"/>
            <a:ext cx="3671999" cy="515182"/>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Tree>
    <p:extLst>
      <p:ext uri="{BB962C8B-B14F-4D97-AF65-F5344CB8AC3E}">
        <p14:creationId xmlns:p14="http://schemas.microsoft.com/office/powerpoint/2010/main" val="10336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a:xfrm>
            <a:off x="621431" y="383559"/>
            <a:ext cx="8404225" cy="633413"/>
          </a:xfrm>
        </p:spPr>
        <p:txBody>
          <a:bodyPr/>
          <a:lstStyle/>
          <a:p>
            <a:r>
              <a:rPr lang="en-US" dirty="0"/>
              <a:t> Supervision to foster market integration</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11</a:t>
            </a:fld>
            <a:endParaRPr lang="en-GB" dirty="0"/>
          </a:p>
        </p:txBody>
      </p:sp>
      <p:sp>
        <p:nvSpPr>
          <p:cNvPr id="4" name="Rectangle 3">
            <a:extLst>
              <a:ext uri="{FF2B5EF4-FFF2-40B4-BE49-F238E27FC236}">
                <a16:creationId xmlns:a16="http://schemas.microsoft.com/office/drawing/2014/main" id="{7F4B644F-23D9-ED86-2AFF-3EF8DB123652}"/>
              </a:ext>
            </a:extLst>
          </p:cNvPr>
          <p:cNvSpPr/>
          <p:nvPr/>
        </p:nvSpPr>
        <p:spPr bwMode="auto">
          <a:xfrm>
            <a:off x="4769561" y="1099798"/>
            <a:ext cx="4365056" cy="3600985"/>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6" name="TextBox 5">
            <a:extLst>
              <a:ext uri="{FF2B5EF4-FFF2-40B4-BE49-F238E27FC236}">
                <a16:creationId xmlns:a16="http://schemas.microsoft.com/office/drawing/2014/main" id="{27B41895-AB46-B46E-CC3D-409E8A6609FF}"/>
              </a:ext>
            </a:extLst>
          </p:cNvPr>
          <p:cNvSpPr txBox="1"/>
          <p:nvPr/>
        </p:nvSpPr>
        <p:spPr>
          <a:xfrm>
            <a:off x="5635576" y="1151589"/>
            <a:ext cx="3499039" cy="1661993"/>
          </a:xfrm>
          <a:prstGeom prst="rect">
            <a:avLst/>
          </a:prstGeom>
          <a:noFill/>
        </p:spPr>
        <p:txBody>
          <a:bodyPr wrap="square" rtlCol="0">
            <a:spAutoFit/>
          </a:bodyPr>
          <a:lstStyle/>
          <a:p>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Supervisory ecosystem </a:t>
            </a:r>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is</a:t>
            </a:r>
            <a:r>
              <a:rPr lang="en-GB" sz="1600" dirty="0">
                <a:ea typeface="Times New Roman" panose="02020603050405020304" pitchFamily="18" charset="0"/>
                <a:cs typeface="Times New Roman" panose="02020603050405020304" pitchFamily="18" charset="0"/>
              </a:rPr>
              <a:t> </a:t>
            </a:r>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complex and fragmented</a:t>
            </a:r>
            <a:endParaRPr lang="en-GB" sz="1600" i="0"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b="1" dirty="0">
                <a:cs typeface="Times New Roman" panose="02020603050405020304" pitchFamily="18" charset="0"/>
              </a:rPr>
              <a:t>Different approaches </a:t>
            </a:r>
            <a:r>
              <a:rPr lang="en-US" sz="1400" dirty="0">
                <a:cs typeface="Times New Roman" panose="02020603050405020304" pitchFamily="18" charset="0"/>
              </a:rPr>
              <a:t>for different segments/actors</a:t>
            </a:r>
          </a:p>
          <a:p>
            <a:pPr marL="285750" indent="-285750">
              <a:buFont typeface="Arial" panose="020B0604020202020204" pitchFamily="34" charset="0"/>
              <a:buChar char="•"/>
            </a:pPr>
            <a:r>
              <a:rPr lang="en-US" sz="1400" b="1" dirty="0">
                <a:cs typeface="Times New Roman" panose="02020603050405020304" pitchFamily="18" charset="0"/>
              </a:rPr>
              <a:t>Enforcement split </a:t>
            </a:r>
            <a:r>
              <a:rPr lang="en-US" sz="1400" dirty="0">
                <a:cs typeface="Times New Roman" panose="02020603050405020304" pitchFamily="18" charset="0"/>
              </a:rPr>
              <a:t>across several regulators</a:t>
            </a:r>
          </a:p>
          <a:p>
            <a:pPr marL="285750" indent="-285750">
              <a:buFont typeface="Arial" panose="020B0604020202020204" pitchFamily="34" charset="0"/>
              <a:buChar char="•"/>
            </a:pPr>
            <a:endParaRPr lang="en-US" sz="1400" dirty="0">
              <a:cs typeface="Times New Roman" panose="02020603050405020304" pitchFamily="18" charset="0"/>
            </a:endParaRPr>
          </a:p>
        </p:txBody>
      </p:sp>
      <p:sp>
        <p:nvSpPr>
          <p:cNvPr id="14" name="Oval 13">
            <a:extLst>
              <a:ext uri="{FF2B5EF4-FFF2-40B4-BE49-F238E27FC236}">
                <a16:creationId xmlns:a16="http://schemas.microsoft.com/office/drawing/2014/main" id="{12E5E078-58F4-2EEA-C2AF-F0A4F7129A88}"/>
              </a:ext>
            </a:extLst>
          </p:cNvPr>
          <p:cNvSpPr>
            <a:spLocks noChangeAspect="1"/>
          </p:cNvSpPr>
          <p:nvPr/>
        </p:nvSpPr>
        <p:spPr bwMode="auto">
          <a:xfrm>
            <a:off x="5008417" y="1261781"/>
            <a:ext cx="504000" cy="504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ヒラギノ角ゴ Pro W3" pitchFamily="-64" charset="-128"/>
              </a:rPr>
              <a:t>1</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15" name="Oval 14">
            <a:extLst>
              <a:ext uri="{FF2B5EF4-FFF2-40B4-BE49-F238E27FC236}">
                <a16:creationId xmlns:a16="http://schemas.microsoft.com/office/drawing/2014/main" id="{7458A226-56FB-FA92-C4CF-7F5F58CC01DB}"/>
              </a:ext>
            </a:extLst>
          </p:cNvPr>
          <p:cNvSpPr>
            <a:spLocks noChangeAspect="1"/>
          </p:cNvSpPr>
          <p:nvPr/>
        </p:nvSpPr>
        <p:spPr bwMode="auto">
          <a:xfrm>
            <a:off x="4978334" y="2846293"/>
            <a:ext cx="50400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2</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16" name="Oval 15">
            <a:extLst>
              <a:ext uri="{FF2B5EF4-FFF2-40B4-BE49-F238E27FC236}">
                <a16:creationId xmlns:a16="http://schemas.microsoft.com/office/drawing/2014/main" id="{E7F5720A-1F07-9407-81A9-842839E908FA}"/>
              </a:ext>
            </a:extLst>
          </p:cNvPr>
          <p:cNvSpPr>
            <a:spLocks noChangeAspect="1"/>
          </p:cNvSpPr>
          <p:nvPr/>
        </p:nvSpPr>
        <p:spPr bwMode="auto">
          <a:xfrm>
            <a:off x="5015257" y="3699523"/>
            <a:ext cx="50400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3</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5" name="TextBox 4">
            <a:extLst>
              <a:ext uri="{FF2B5EF4-FFF2-40B4-BE49-F238E27FC236}">
                <a16:creationId xmlns:a16="http://schemas.microsoft.com/office/drawing/2014/main" id="{32BBC48A-8570-79EA-4325-75D7F172918D}"/>
              </a:ext>
            </a:extLst>
          </p:cNvPr>
          <p:cNvSpPr txBox="1"/>
          <p:nvPr/>
        </p:nvSpPr>
        <p:spPr>
          <a:xfrm>
            <a:off x="5709610" y="3699523"/>
            <a:ext cx="3276912" cy="584775"/>
          </a:xfrm>
          <a:prstGeom prst="rect">
            <a:avLst/>
          </a:prstGeom>
          <a:noFill/>
        </p:spPr>
        <p:txBody>
          <a:bodyPr wrap="square" rtlCol="0">
            <a:spAutoFit/>
          </a:bodyPr>
          <a:lstStyle/>
          <a:p>
            <a:r>
              <a:rPr lang="en-US" sz="1600" b="1" dirty="0">
                <a:solidFill>
                  <a:schemeClr val="tx2"/>
                </a:solidFill>
                <a:cs typeface="Times New Roman" panose="02020603050405020304" pitchFamily="18" charset="0"/>
              </a:rPr>
              <a:t>M</a:t>
            </a:r>
            <a:r>
              <a:rPr lang="en-GB" sz="1600" b="1" dirty="0" err="1">
                <a:solidFill>
                  <a:schemeClr val="tx2"/>
                </a:solidFill>
                <a:cs typeface="Times New Roman" panose="02020603050405020304" pitchFamily="18" charset="0"/>
              </a:rPr>
              <a:t>arket</a:t>
            </a:r>
            <a:r>
              <a:rPr lang="en-GB" sz="1600" b="1" dirty="0">
                <a:solidFill>
                  <a:schemeClr val="tx2"/>
                </a:solidFill>
                <a:cs typeface="Times New Roman" panose="02020603050405020304" pitchFamily="18" charset="0"/>
              </a:rPr>
              <a:t> development </a:t>
            </a:r>
            <a:r>
              <a:rPr lang="en-GB" sz="1600" dirty="0">
                <a:cs typeface="Times New Roman" panose="02020603050405020304" pitchFamily="18" charset="0"/>
              </a:rPr>
              <a:t>and </a:t>
            </a:r>
            <a:r>
              <a:rPr lang="en-GB" sz="1600" b="1" dirty="0">
                <a:solidFill>
                  <a:schemeClr val="tx2"/>
                </a:solidFill>
                <a:cs typeface="Times New Roman" panose="02020603050405020304" pitchFamily="18" charset="0"/>
              </a:rPr>
              <a:t>integration</a:t>
            </a:r>
            <a:r>
              <a:rPr lang="en-GB" sz="1600" dirty="0">
                <a:cs typeface="Times New Roman" panose="02020603050405020304" pitchFamily="18" charset="0"/>
              </a:rPr>
              <a:t> affected </a:t>
            </a:r>
          </a:p>
        </p:txBody>
      </p:sp>
      <p:sp>
        <p:nvSpPr>
          <p:cNvPr id="7" name="TextBox 6">
            <a:extLst>
              <a:ext uri="{FF2B5EF4-FFF2-40B4-BE49-F238E27FC236}">
                <a16:creationId xmlns:a16="http://schemas.microsoft.com/office/drawing/2014/main" id="{D42FC23B-529F-69C2-930A-EA114D310FDE}"/>
              </a:ext>
            </a:extLst>
          </p:cNvPr>
          <p:cNvSpPr txBox="1"/>
          <p:nvPr/>
        </p:nvSpPr>
        <p:spPr>
          <a:xfrm>
            <a:off x="5691107" y="2813582"/>
            <a:ext cx="3387976" cy="584775"/>
          </a:xfrm>
          <a:prstGeom prst="rect">
            <a:avLst/>
          </a:prstGeom>
          <a:noFill/>
        </p:spPr>
        <p:txBody>
          <a:bodyPr wrap="square" rtlCol="0">
            <a:spAutoFit/>
          </a:bodyPr>
          <a:lstStyle/>
          <a:p>
            <a:r>
              <a:rPr lang="en-GB" sz="1600" b="1" dirty="0">
                <a:solidFill>
                  <a:srgbClr val="003299"/>
                </a:solidFill>
                <a:cs typeface="Times New Roman" panose="02020603050405020304" pitchFamily="18" charset="0"/>
              </a:rPr>
              <a:t>Risks </a:t>
            </a:r>
            <a:r>
              <a:rPr lang="en-GB" sz="1600" dirty="0">
                <a:cs typeface="Times New Roman" panose="02020603050405020304" pitchFamily="18" charset="0"/>
              </a:rPr>
              <a:t>(e.g. cross-border spillovers) potentially overlooked</a:t>
            </a:r>
          </a:p>
        </p:txBody>
      </p:sp>
      <p:pic>
        <p:nvPicPr>
          <p:cNvPr id="18" name="Picture 2" descr="expand&quot; Icon - Download for free – Iconduck">
            <a:extLst>
              <a:ext uri="{FF2B5EF4-FFF2-40B4-BE49-F238E27FC236}">
                <a16:creationId xmlns:a16="http://schemas.microsoft.com/office/drawing/2014/main" id="{478BADC5-29FE-7D55-66BA-B9560D3CAFD2}"/>
              </a:ext>
            </a:extLst>
          </p:cNvPr>
          <p:cNvPicPr>
            <a:picLocks noChangeAspect="1" noChangeArrowheads="1"/>
          </p:cNvPicPr>
          <p:nvPr/>
        </p:nvPicPr>
        <p:blipFill>
          <a:blip r:embed="rId3" cstate="print">
            <a:duotone>
              <a:srgbClr val="0033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9431" y="344135"/>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5F823ED5-CAEB-551B-5346-C3215C5987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495" y="2003761"/>
            <a:ext cx="4452713" cy="2583168"/>
          </a:xfrm>
          <a:prstGeom prst="rect">
            <a:avLst/>
          </a:prstGeom>
          <a:noFill/>
        </p:spPr>
      </p:pic>
      <p:sp>
        <p:nvSpPr>
          <p:cNvPr id="28" name="Rectangle 27">
            <a:extLst>
              <a:ext uri="{FF2B5EF4-FFF2-40B4-BE49-F238E27FC236}">
                <a16:creationId xmlns:a16="http://schemas.microsoft.com/office/drawing/2014/main" id="{297FF420-2C4D-D6C1-1297-8486026041E4}"/>
              </a:ext>
            </a:extLst>
          </p:cNvPr>
          <p:cNvSpPr/>
          <p:nvPr/>
        </p:nvSpPr>
        <p:spPr bwMode="auto">
          <a:xfrm>
            <a:off x="566442" y="1247803"/>
            <a:ext cx="3570430" cy="646331"/>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lang="en-US" sz="1200" b="1" dirty="0">
                <a:solidFill>
                  <a:schemeClr val="tx2"/>
                </a:solidFill>
                <a:latin typeface="Arial" charset="0"/>
                <a:ea typeface="ヒラギノ角ゴ Pro W3" pitchFamily="-64" charset="-128"/>
              </a:rPr>
              <a:t>Supervisory ecosystem </a:t>
            </a:r>
            <a:r>
              <a:rPr lang="en-US" sz="1200" dirty="0">
                <a:solidFill>
                  <a:schemeClr val="tx2"/>
                </a:solidFill>
                <a:latin typeface="Arial" charset="0"/>
                <a:ea typeface="ヒラギノ角ゴ Pro W3" pitchFamily="-64" charset="-128"/>
              </a:rPr>
              <a:t>should facilitate </a:t>
            </a:r>
            <a:r>
              <a:rPr lang="en-US" sz="1200" b="1" dirty="0">
                <a:solidFill>
                  <a:schemeClr val="tx2"/>
                </a:solidFill>
                <a:latin typeface="Arial" charset="0"/>
                <a:ea typeface="ヒラギノ角ゴ Pro W3" pitchFamily="-64" charset="-128"/>
              </a:rPr>
              <a:t>market integration and development;</a:t>
            </a:r>
            <a:r>
              <a:rPr lang="en-US" sz="1200" dirty="0">
                <a:solidFill>
                  <a:schemeClr val="tx2"/>
                </a:solidFill>
                <a:latin typeface="Arial" charset="0"/>
                <a:ea typeface="ヒラギノ角ゴ Pro W3" pitchFamily="-64" charset="-128"/>
              </a:rPr>
              <a:t> it impacts ECB’s role in </a:t>
            </a:r>
            <a:r>
              <a:rPr lang="en-US" sz="1200" b="1" dirty="0">
                <a:solidFill>
                  <a:schemeClr val="tx2"/>
                </a:solidFill>
                <a:latin typeface="Arial" charset="0"/>
                <a:ea typeface="ヒラギノ角ゴ Pro W3" pitchFamily="-64" charset="-128"/>
              </a:rPr>
              <a:t>FMI oversight.</a:t>
            </a:r>
            <a:endParaRPr kumimoji="0" lang="en-GB" sz="1200" b="1" i="0" u="none" strike="noStrike" cap="none" normalizeH="0" baseline="0" dirty="0">
              <a:ln>
                <a:noFill/>
              </a:ln>
              <a:solidFill>
                <a:schemeClr val="tx2"/>
              </a:solidFill>
              <a:effectLst/>
              <a:latin typeface="Arial" charset="0"/>
              <a:ea typeface="ヒラギノ角ゴ Pro W3" pitchFamily="-64" charset="-128"/>
            </a:endParaRPr>
          </a:p>
        </p:txBody>
      </p:sp>
    </p:spTree>
    <p:extLst>
      <p:ext uri="{BB962C8B-B14F-4D97-AF65-F5344CB8AC3E}">
        <p14:creationId xmlns:p14="http://schemas.microsoft.com/office/powerpoint/2010/main" val="2198244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FC80799-7C0A-9A71-A9FF-B7452BF64C93}"/>
              </a:ext>
            </a:extLst>
          </p:cNvPr>
          <p:cNvPicPr>
            <a:picLocks noChangeAspect="1"/>
          </p:cNvPicPr>
          <p:nvPr/>
        </p:nvPicPr>
        <p:blipFill>
          <a:blip r:embed="rId3"/>
          <a:stretch>
            <a:fillRect/>
          </a:stretch>
        </p:blipFill>
        <p:spPr>
          <a:xfrm>
            <a:off x="467582" y="1456020"/>
            <a:ext cx="3890106" cy="1947294"/>
          </a:xfrm>
          <a:prstGeom prst="rect">
            <a:avLst/>
          </a:prstGeom>
        </p:spPr>
      </p:pic>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a:xfrm>
            <a:off x="463551" y="411956"/>
            <a:ext cx="8680449" cy="633413"/>
          </a:xfrm>
        </p:spPr>
        <p:txBody>
          <a:bodyPr/>
          <a:lstStyle/>
          <a:p>
            <a:r>
              <a:rPr lang="en-US" dirty="0"/>
              <a:t>   </a:t>
            </a:r>
            <a:r>
              <a:rPr lang="en-US" dirty="0" err="1"/>
              <a:t>Securitisation</a:t>
            </a:r>
            <a:r>
              <a:rPr lang="en-US" dirty="0"/>
              <a:t>. A tool to support CMU </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12</a:t>
            </a:fld>
            <a:endParaRPr lang="en-GB" dirty="0"/>
          </a:p>
        </p:txBody>
      </p:sp>
      <p:sp>
        <p:nvSpPr>
          <p:cNvPr id="11" name="TextBox 10">
            <a:extLst>
              <a:ext uri="{FF2B5EF4-FFF2-40B4-BE49-F238E27FC236}">
                <a16:creationId xmlns:a16="http://schemas.microsoft.com/office/drawing/2014/main" id="{AC68B0FB-EAFE-7B89-B189-00483E17B31C}"/>
              </a:ext>
            </a:extLst>
          </p:cNvPr>
          <p:cNvSpPr txBox="1"/>
          <p:nvPr/>
        </p:nvSpPr>
        <p:spPr>
          <a:xfrm>
            <a:off x="260404" y="3583158"/>
            <a:ext cx="4401390" cy="1200329"/>
          </a:xfrm>
          <a:prstGeom prst="rect">
            <a:avLst/>
          </a:prstGeom>
          <a:noFill/>
        </p:spPr>
        <p:txBody>
          <a:bodyPr wrap="square" rtlCol="0">
            <a:spAutoFit/>
          </a:bodyPr>
          <a:lstStyle/>
          <a:p>
            <a:pPr marL="285750" indent="-285750">
              <a:buFont typeface="Arial" panose="020B0604020202020204" pitchFamily="34" charset="0"/>
              <a:buChar char="•"/>
            </a:pPr>
            <a:r>
              <a:rPr lang="en-GB" sz="1200" dirty="0"/>
              <a:t>Role of </a:t>
            </a:r>
            <a:r>
              <a:rPr lang="en-GB" sz="1200" b="1" dirty="0">
                <a:solidFill>
                  <a:schemeClr val="tx2"/>
                </a:solidFill>
              </a:rPr>
              <a:t>agencies</a:t>
            </a:r>
            <a:r>
              <a:rPr lang="en-GB" sz="1200" dirty="0"/>
              <a:t> in the US explain difference in size</a:t>
            </a:r>
          </a:p>
          <a:p>
            <a:pPr marL="285750" indent="-285750">
              <a:buFont typeface="Arial" panose="020B0604020202020204" pitchFamily="34" charset="0"/>
              <a:buChar char="•"/>
            </a:pPr>
            <a:r>
              <a:rPr lang="en-GB" sz="1200" dirty="0"/>
              <a:t>Regulatory changes only one factor explaining </a:t>
            </a:r>
            <a:r>
              <a:rPr lang="en-GB" sz="1200" b="1" dirty="0">
                <a:solidFill>
                  <a:schemeClr val="tx2"/>
                </a:solidFill>
              </a:rPr>
              <a:t>market developments </a:t>
            </a:r>
            <a:r>
              <a:rPr lang="en-GB" sz="1200" dirty="0"/>
              <a:t>(supply/demand factors) – lack of standardisation is key feature</a:t>
            </a:r>
          </a:p>
          <a:p>
            <a:pPr marL="285750" indent="-285750">
              <a:buFont typeface="Arial" panose="020B0604020202020204" pitchFamily="34" charset="0"/>
              <a:buChar char="•"/>
            </a:pPr>
            <a:r>
              <a:rPr lang="en-GB" sz="1200" b="1" dirty="0">
                <a:solidFill>
                  <a:schemeClr val="tx2"/>
                </a:solidFill>
              </a:rPr>
              <a:t>Use of securitisation by banks</a:t>
            </a:r>
            <a:r>
              <a:rPr lang="en-GB" sz="1200" dirty="0"/>
              <a:t>: true-sale and covered bonds for funding (retained), synthetics for risk transfer</a:t>
            </a:r>
          </a:p>
        </p:txBody>
      </p:sp>
      <p:sp>
        <p:nvSpPr>
          <p:cNvPr id="8" name="Rectangle 7">
            <a:extLst>
              <a:ext uri="{FF2B5EF4-FFF2-40B4-BE49-F238E27FC236}">
                <a16:creationId xmlns:a16="http://schemas.microsoft.com/office/drawing/2014/main" id="{B0B1720E-353B-B265-6216-9BB877366EC1}"/>
              </a:ext>
            </a:extLst>
          </p:cNvPr>
          <p:cNvSpPr/>
          <p:nvPr/>
        </p:nvSpPr>
        <p:spPr bwMode="auto">
          <a:xfrm>
            <a:off x="463552" y="1029890"/>
            <a:ext cx="8267754"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i="0" u="none" strike="noStrike" cap="none" normalizeH="0" baseline="0" dirty="0">
                <a:ln>
                  <a:noFill/>
                </a:ln>
                <a:solidFill>
                  <a:schemeClr val="tx2"/>
                </a:solidFill>
                <a:effectLst/>
                <a:latin typeface="Arial" charset="0"/>
                <a:ea typeface="ヒラギノ角ゴ Pro W3" pitchFamily="-64" charset="-128"/>
              </a:rPr>
              <a:t>Possibly to</a:t>
            </a:r>
            <a:r>
              <a:rPr kumimoji="0" lang="en-US" sz="1800" b="1" i="0" u="none" strike="noStrike" cap="none" normalizeH="0" baseline="0" dirty="0">
                <a:ln>
                  <a:noFill/>
                </a:ln>
                <a:solidFill>
                  <a:schemeClr val="tx2"/>
                </a:solidFill>
                <a:effectLst/>
                <a:latin typeface="Arial" charset="0"/>
                <a:ea typeface="ヒラギノ角ゴ Pro W3" pitchFamily="-64" charset="-128"/>
              </a:rPr>
              <a:t> channel capital </a:t>
            </a:r>
            <a:r>
              <a:rPr kumimoji="0" lang="en-US" sz="1800" i="0" u="none" strike="noStrike" cap="none" normalizeH="0" baseline="0" dirty="0">
                <a:ln>
                  <a:noFill/>
                </a:ln>
                <a:solidFill>
                  <a:schemeClr val="tx2"/>
                </a:solidFill>
                <a:effectLst/>
                <a:latin typeface="Arial" charset="0"/>
                <a:ea typeface="ヒラギノ角ゴ Pro W3" pitchFamily="-64" charset="-128"/>
              </a:rPr>
              <a:t>to new lending and support some </a:t>
            </a:r>
            <a:r>
              <a:rPr kumimoji="0" lang="en-US" sz="1800" b="1" i="0" u="none" strike="noStrike" cap="none" normalizeH="0" baseline="0" dirty="0">
                <a:ln>
                  <a:noFill/>
                </a:ln>
                <a:solidFill>
                  <a:schemeClr val="tx2"/>
                </a:solidFill>
                <a:effectLst/>
                <a:latin typeface="Arial" charset="0"/>
                <a:ea typeface="ヒラギノ角ゴ Pro W3" pitchFamily="-64" charset="-128"/>
              </a:rPr>
              <a:t>CMU objectives</a:t>
            </a:r>
            <a:endParaRPr kumimoji="0" lang="en-GB" sz="1800" b="1" i="0" u="none" strike="noStrike" cap="none" normalizeH="0" baseline="0" dirty="0">
              <a:ln>
                <a:noFill/>
              </a:ln>
              <a:solidFill>
                <a:schemeClr val="tx2"/>
              </a:solidFill>
              <a:effectLst/>
              <a:latin typeface="Arial" charset="0"/>
              <a:ea typeface="ヒラギノ角ゴ Pro W3" pitchFamily="-64" charset="-128"/>
            </a:endParaRPr>
          </a:p>
        </p:txBody>
      </p:sp>
      <p:sp>
        <p:nvSpPr>
          <p:cNvPr id="17" name="TextBox 16">
            <a:extLst>
              <a:ext uri="{FF2B5EF4-FFF2-40B4-BE49-F238E27FC236}">
                <a16:creationId xmlns:a16="http://schemas.microsoft.com/office/drawing/2014/main" id="{F4DC2CE1-DA3B-DB44-ABA5-E5718877EFA1}"/>
              </a:ext>
            </a:extLst>
          </p:cNvPr>
          <p:cNvSpPr txBox="1"/>
          <p:nvPr/>
        </p:nvSpPr>
        <p:spPr>
          <a:xfrm>
            <a:off x="189431" y="3313924"/>
            <a:ext cx="1492687" cy="343676"/>
          </a:xfrm>
          <a:prstGeom prst="rect">
            <a:avLst/>
          </a:prstGeom>
          <a:noFill/>
        </p:spPr>
        <p:txBody>
          <a:bodyPr wrap="square" rtlCol="0">
            <a:spAutoFit/>
          </a:bodyPr>
          <a:lstStyle/>
          <a:p>
            <a:pPr algn="ctr"/>
            <a:r>
              <a:rPr lang="en-US" sz="1600" b="1" dirty="0">
                <a:solidFill>
                  <a:schemeClr val="tx2"/>
                </a:solidFill>
              </a:rPr>
              <a:t>To consider</a:t>
            </a:r>
            <a:endParaRPr lang="en-GB" sz="1600" b="1" dirty="0">
              <a:solidFill>
                <a:schemeClr val="tx2"/>
              </a:solidFill>
            </a:endParaRPr>
          </a:p>
        </p:txBody>
      </p:sp>
      <p:pic>
        <p:nvPicPr>
          <p:cNvPr id="4" name="Picture 2" descr="expand&quot; Icon - Download for free – Iconduck">
            <a:extLst>
              <a:ext uri="{FF2B5EF4-FFF2-40B4-BE49-F238E27FC236}">
                <a16:creationId xmlns:a16="http://schemas.microsoft.com/office/drawing/2014/main" id="{01691AF2-F142-EA5E-368A-E655BDCC5BDD}"/>
              </a:ext>
            </a:extLst>
          </p:cNvPr>
          <p:cNvPicPr>
            <a:picLocks noChangeAspect="1" noChangeArrowheads="1"/>
          </p:cNvPicPr>
          <p:nvPr/>
        </p:nvPicPr>
        <p:blipFill>
          <a:blip r:embed="rId4" cstate="print">
            <a:duotone>
              <a:srgbClr val="0033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9431" y="344135"/>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8900EA3-559C-B585-6F7F-AF477A0CC86B}"/>
              </a:ext>
            </a:extLst>
          </p:cNvPr>
          <p:cNvPicPr>
            <a:picLocks noChangeAspect="1"/>
          </p:cNvPicPr>
          <p:nvPr/>
        </p:nvPicPr>
        <p:blipFill>
          <a:blip r:embed="rId5"/>
          <a:stretch>
            <a:fillRect/>
          </a:stretch>
        </p:blipFill>
        <p:spPr>
          <a:xfrm>
            <a:off x="4693993" y="1456020"/>
            <a:ext cx="4189603" cy="2781622"/>
          </a:xfrm>
          <a:prstGeom prst="rect">
            <a:avLst/>
          </a:prstGeom>
        </p:spPr>
      </p:pic>
    </p:spTree>
    <p:extLst>
      <p:ext uri="{BB962C8B-B14F-4D97-AF65-F5344CB8AC3E}">
        <p14:creationId xmlns:p14="http://schemas.microsoft.com/office/powerpoint/2010/main" val="89395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13</a:t>
            </a:fld>
            <a:endParaRPr lang="en-GB" dirty="0"/>
          </a:p>
        </p:txBody>
      </p:sp>
      <p:sp>
        <p:nvSpPr>
          <p:cNvPr id="17" name="Isosceles Triangle 16">
            <a:extLst>
              <a:ext uri="{FF2B5EF4-FFF2-40B4-BE49-F238E27FC236}">
                <a16:creationId xmlns:a16="http://schemas.microsoft.com/office/drawing/2014/main" id="{AE49EA4E-8628-C875-C61C-AE7618FE37B0}"/>
              </a:ext>
            </a:extLst>
          </p:cNvPr>
          <p:cNvSpPr/>
          <p:nvPr/>
        </p:nvSpPr>
        <p:spPr bwMode="auto">
          <a:xfrm rot="5400000">
            <a:off x="4448667" y="3046985"/>
            <a:ext cx="1143282" cy="249256"/>
          </a:xfrm>
          <a:prstGeom prst="triangl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8" name="Rectangle 17">
            <a:extLst>
              <a:ext uri="{FF2B5EF4-FFF2-40B4-BE49-F238E27FC236}">
                <a16:creationId xmlns:a16="http://schemas.microsoft.com/office/drawing/2014/main" id="{9C097130-E8F9-3EF0-1F97-64C2EF6C4E14}"/>
              </a:ext>
            </a:extLst>
          </p:cNvPr>
          <p:cNvSpPr/>
          <p:nvPr/>
        </p:nvSpPr>
        <p:spPr bwMode="auto">
          <a:xfrm>
            <a:off x="5197300" y="1864016"/>
            <a:ext cx="4037652" cy="2830873"/>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19" name="Oval 18">
            <a:extLst>
              <a:ext uri="{FF2B5EF4-FFF2-40B4-BE49-F238E27FC236}">
                <a16:creationId xmlns:a16="http://schemas.microsoft.com/office/drawing/2014/main" id="{5EB5EE6D-6E15-5885-51F0-5784A4CE8B85}"/>
              </a:ext>
            </a:extLst>
          </p:cNvPr>
          <p:cNvSpPr>
            <a:spLocks noChangeAspect="1"/>
          </p:cNvSpPr>
          <p:nvPr/>
        </p:nvSpPr>
        <p:spPr bwMode="auto">
          <a:xfrm>
            <a:off x="5370582" y="2032954"/>
            <a:ext cx="55405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ヒラギノ角ゴ Pro W3" pitchFamily="-64" charset="-128"/>
              </a:rPr>
              <a:t>1</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20" name="TextBox 19">
            <a:extLst>
              <a:ext uri="{FF2B5EF4-FFF2-40B4-BE49-F238E27FC236}">
                <a16:creationId xmlns:a16="http://schemas.microsoft.com/office/drawing/2014/main" id="{46A6FAFE-D7CD-44B0-FC43-582DD882ACE6}"/>
              </a:ext>
            </a:extLst>
          </p:cNvPr>
          <p:cNvSpPr txBox="1"/>
          <p:nvPr/>
        </p:nvSpPr>
        <p:spPr>
          <a:xfrm>
            <a:off x="5968348" y="1959828"/>
            <a:ext cx="2854018" cy="830997"/>
          </a:xfrm>
          <a:prstGeom prst="rect">
            <a:avLst/>
          </a:prstGeom>
          <a:noFill/>
        </p:spPr>
        <p:txBody>
          <a:bodyPr wrap="square" rtlCol="0">
            <a:spAutoFit/>
          </a:bodyPr>
          <a:lstStyle/>
          <a:p>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Scale-up </a:t>
            </a:r>
            <a:r>
              <a:rPr lang="en-GB" sz="1600" b="1" dirty="0">
                <a:solidFill>
                  <a:srgbClr val="003299"/>
                </a:solidFill>
                <a:ea typeface="Times New Roman" panose="02020603050405020304" pitchFamily="18" charset="0"/>
                <a:cs typeface="Times New Roman" panose="02020603050405020304" pitchFamily="18" charset="0"/>
              </a:rPr>
              <a:t>gap implies </a:t>
            </a:r>
            <a:r>
              <a:rPr lang="en-GB" sz="1600" dirty="0">
                <a:cs typeface="Times New Roman" panose="02020603050405020304" pitchFamily="18" charset="0"/>
              </a:rPr>
              <a:t>limited financing options </a:t>
            </a:r>
            <a:r>
              <a:rPr lang="en-GB" sz="1600" dirty="0">
                <a:ea typeface="Times New Roman" panose="02020603050405020304" pitchFamily="18" charset="0"/>
                <a:cs typeface="Times New Roman" panose="02020603050405020304" pitchFamily="18" charset="0"/>
              </a:rPr>
              <a:t>for EU innovative firm at late stage</a:t>
            </a:r>
          </a:p>
        </p:txBody>
      </p:sp>
      <p:sp>
        <p:nvSpPr>
          <p:cNvPr id="21" name="TextBox 20">
            <a:extLst>
              <a:ext uri="{FF2B5EF4-FFF2-40B4-BE49-F238E27FC236}">
                <a16:creationId xmlns:a16="http://schemas.microsoft.com/office/drawing/2014/main" id="{4AD6F317-261B-AFD2-8967-EB4779F411B4}"/>
              </a:ext>
            </a:extLst>
          </p:cNvPr>
          <p:cNvSpPr txBox="1"/>
          <p:nvPr/>
        </p:nvSpPr>
        <p:spPr>
          <a:xfrm>
            <a:off x="5968348" y="2911860"/>
            <a:ext cx="2854018" cy="830997"/>
          </a:xfrm>
          <a:prstGeom prst="rect">
            <a:avLst/>
          </a:prstGeom>
          <a:noFill/>
        </p:spPr>
        <p:txBody>
          <a:bodyPr wrap="square" rtlCol="0">
            <a:spAutoFit/>
          </a:bodyPr>
          <a:lstStyle/>
          <a:p>
            <a:r>
              <a:rPr lang="en-GB" sz="1600" dirty="0">
                <a:cs typeface="Times New Roman" panose="02020603050405020304" pitchFamily="18" charset="0"/>
              </a:rPr>
              <a:t>Firms seek funding elsewhere – </a:t>
            </a:r>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potentially listing, relocating</a:t>
            </a:r>
            <a:endParaRPr lang="en-GB" sz="1600" i="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69ED057-7A40-D2FB-0653-D3405CE029C6}"/>
              </a:ext>
            </a:extLst>
          </p:cNvPr>
          <p:cNvSpPr txBox="1"/>
          <p:nvPr/>
        </p:nvSpPr>
        <p:spPr>
          <a:xfrm>
            <a:off x="5968348" y="3863893"/>
            <a:ext cx="3266604" cy="830997"/>
          </a:xfrm>
          <a:prstGeom prst="rect">
            <a:avLst/>
          </a:prstGeom>
          <a:noFill/>
        </p:spPr>
        <p:txBody>
          <a:bodyPr wrap="square" rtlCol="0">
            <a:spAutoFit/>
          </a:bodyPr>
          <a:lstStyle/>
          <a:p>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Impacts depth of EU equity markets which in turn affects </a:t>
            </a:r>
            <a:r>
              <a:rPr lang="en-GB" sz="1600" b="1" i="0"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pipeline of innovative firms</a:t>
            </a:r>
            <a:endParaRPr lang="en-GB" sz="1600" b="1" dirty="0">
              <a:solidFill>
                <a:schemeClr val="tx2"/>
              </a:solidFill>
            </a:endParaRPr>
          </a:p>
        </p:txBody>
      </p:sp>
      <p:sp>
        <p:nvSpPr>
          <p:cNvPr id="23" name="Oval 22">
            <a:extLst>
              <a:ext uri="{FF2B5EF4-FFF2-40B4-BE49-F238E27FC236}">
                <a16:creationId xmlns:a16="http://schemas.microsoft.com/office/drawing/2014/main" id="{4139CCD4-D5D9-528C-317B-A868FFA8707D}"/>
              </a:ext>
            </a:extLst>
          </p:cNvPr>
          <p:cNvSpPr>
            <a:spLocks noChangeAspect="1"/>
          </p:cNvSpPr>
          <p:nvPr/>
        </p:nvSpPr>
        <p:spPr bwMode="auto">
          <a:xfrm>
            <a:off x="5370582" y="2976690"/>
            <a:ext cx="55405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2</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24" name="Oval 23">
            <a:extLst>
              <a:ext uri="{FF2B5EF4-FFF2-40B4-BE49-F238E27FC236}">
                <a16:creationId xmlns:a16="http://schemas.microsoft.com/office/drawing/2014/main" id="{173614D8-3B9A-048B-3BB6-C373CABE6008}"/>
              </a:ext>
            </a:extLst>
          </p:cNvPr>
          <p:cNvSpPr>
            <a:spLocks noChangeAspect="1"/>
          </p:cNvSpPr>
          <p:nvPr/>
        </p:nvSpPr>
        <p:spPr bwMode="auto">
          <a:xfrm>
            <a:off x="5370582" y="3924258"/>
            <a:ext cx="55405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3</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pic>
        <p:nvPicPr>
          <p:cNvPr id="4" name="Picture 3">
            <a:extLst>
              <a:ext uri="{FF2B5EF4-FFF2-40B4-BE49-F238E27FC236}">
                <a16:creationId xmlns:a16="http://schemas.microsoft.com/office/drawing/2014/main" id="{0143CF76-9755-8AB1-F614-A3FEB0B6074B}"/>
              </a:ext>
            </a:extLst>
          </p:cNvPr>
          <p:cNvPicPr>
            <a:picLocks noChangeAspect="1"/>
          </p:cNvPicPr>
          <p:nvPr/>
        </p:nvPicPr>
        <p:blipFill>
          <a:blip r:embed="rId3"/>
          <a:stretch>
            <a:fillRect/>
          </a:stretch>
        </p:blipFill>
        <p:spPr>
          <a:xfrm>
            <a:off x="491566" y="2553818"/>
            <a:ext cx="2133785" cy="2097206"/>
          </a:xfrm>
          <a:prstGeom prst="rect">
            <a:avLst/>
          </a:prstGeom>
        </p:spPr>
      </p:pic>
      <p:pic>
        <p:nvPicPr>
          <p:cNvPr id="5" name="Picture 4">
            <a:extLst>
              <a:ext uri="{FF2B5EF4-FFF2-40B4-BE49-F238E27FC236}">
                <a16:creationId xmlns:a16="http://schemas.microsoft.com/office/drawing/2014/main" id="{172842C5-21AB-9771-89B9-DDC474834E53}"/>
              </a:ext>
            </a:extLst>
          </p:cNvPr>
          <p:cNvPicPr>
            <a:picLocks noChangeAspect="1"/>
          </p:cNvPicPr>
          <p:nvPr/>
        </p:nvPicPr>
        <p:blipFill>
          <a:blip r:embed="rId4"/>
          <a:stretch>
            <a:fillRect/>
          </a:stretch>
        </p:blipFill>
        <p:spPr>
          <a:xfrm>
            <a:off x="2660304" y="2553818"/>
            <a:ext cx="2154822" cy="2097206"/>
          </a:xfrm>
          <a:prstGeom prst="rect">
            <a:avLst/>
          </a:prstGeom>
        </p:spPr>
      </p:pic>
      <p:sp>
        <p:nvSpPr>
          <p:cNvPr id="6" name="TextBox 5">
            <a:extLst>
              <a:ext uri="{FF2B5EF4-FFF2-40B4-BE49-F238E27FC236}">
                <a16:creationId xmlns:a16="http://schemas.microsoft.com/office/drawing/2014/main" id="{7073290C-3BBD-D40B-B766-6BE2BC028CAC}"/>
              </a:ext>
            </a:extLst>
          </p:cNvPr>
          <p:cNvSpPr txBox="1"/>
          <p:nvPr/>
        </p:nvSpPr>
        <p:spPr>
          <a:xfrm>
            <a:off x="460569" y="1980138"/>
            <a:ext cx="2133785" cy="292388"/>
          </a:xfrm>
          <a:prstGeom prst="rect">
            <a:avLst/>
          </a:prstGeom>
          <a:solidFill>
            <a:schemeClr val="bg1">
              <a:lumMod val="85000"/>
            </a:schemeClr>
          </a:solidFill>
        </p:spPr>
        <p:txBody>
          <a:bodyPr wrap="square">
            <a:spAutoFit/>
          </a:bodyPr>
          <a:lstStyle/>
          <a:p>
            <a:pPr algn="ctr">
              <a:spcAft>
                <a:spcPts val="600"/>
              </a:spcAft>
            </a:pPr>
            <a:r>
              <a:rPr lang="en-US" sz="1300" b="1" dirty="0"/>
              <a:t>VC financing as % GDP</a:t>
            </a:r>
          </a:p>
        </p:txBody>
      </p:sp>
      <p:sp>
        <p:nvSpPr>
          <p:cNvPr id="7" name="TextBox 6">
            <a:extLst>
              <a:ext uri="{FF2B5EF4-FFF2-40B4-BE49-F238E27FC236}">
                <a16:creationId xmlns:a16="http://schemas.microsoft.com/office/drawing/2014/main" id="{AD21B914-42AA-EE73-2573-76475C3D36F2}"/>
              </a:ext>
            </a:extLst>
          </p:cNvPr>
          <p:cNvSpPr txBox="1"/>
          <p:nvPr/>
        </p:nvSpPr>
        <p:spPr>
          <a:xfrm>
            <a:off x="491566" y="4856163"/>
            <a:ext cx="2451886" cy="215444"/>
          </a:xfrm>
          <a:prstGeom prst="rect">
            <a:avLst/>
          </a:prstGeom>
          <a:noFill/>
        </p:spPr>
        <p:txBody>
          <a:bodyPr wrap="square" rtlCol="0">
            <a:spAutoFit/>
          </a:bodyPr>
          <a:lstStyle/>
          <a:p>
            <a:r>
              <a:rPr lang="en-US" sz="800" dirty="0"/>
              <a:t>Source: ECB calculations on Pitchbook</a:t>
            </a:r>
            <a:endParaRPr lang="en-GB" sz="800" dirty="0"/>
          </a:p>
        </p:txBody>
      </p:sp>
      <p:sp>
        <p:nvSpPr>
          <p:cNvPr id="9" name="TextBox 8">
            <a:extLst>
              <a:ext uri="{FF2B5EF4-FFF2-40B4-BE49-F238E27FC236}">
                <a16:creationId xmlns:a16="http://schemas.microsoft.com/office/drawing/2014/main" id="{3C8024EB-256C-3E1A-D526-CDFF4F3C5C34}"/>
              </a:ext>
            </a:extLst>
          </p:cNvPr>
          <p:cNvSpPr txBox="1"/>
          <p:nvPr/>
        </p:nvSpPr>
        <p:spPr>
          <a:xfrm>
            <a:off x="2660304" y="2262312"/>
            <a:ext cx="2597519" cy="246221"/>
          </a:xfrm>
          <a:prstGeom prst="rect">
            <a:avLst/>
          </a:prstGeom>
          <a:noFill/>
        </p:spPr>
        <p:txBody>
          <a:bodyPr wrap="square" rtlCol="0">
            <a:spAutoFit/>
          </a:bodyPr>
          <a:lstStyle/>
          <a:p>
            <a:r>
              <a:rPr lang="en-US" sz="1000" b="1" i="1" dirty="0"/>
              <a:t>by investor’s country</a:t>
            </a:r>
            <a:endParaRPr lang="en-GB" sz="1000" b="1" i="1" dirty="0"/>
          </a:p>
        </p:txBody>
      </p:sp>
      <p:sp>
        <p:nvSpPr>
          <p:cNvPr id="10" name="TextBox 9">
            <a:extLst>
              <a:ext uri="{FF2B5EF4-FFF2-40B4-BE49-F238E27FC236}">
                <a16:creationId xmlns:a16="http://schemas.microsoft.com/office/drawing/2014/main" id="{255FAFAC-54E3-C70D-1AC3-9EF49FB43035}"/>
              </a:ext>
            </a:extLst>
          </p:cNvPr>
          <p:cNvSpPr txBox="1"/>
          <p:nvPr/>
        </p:nvSpPr>
        <p:spPr>
          <a:xfrm>
            <a:off x="2660304" y="1988146"/>
            <a:ext cx="2133785" cy="292388"/>
          </a:xfrm>
          <a:prstGeom prst="rect">
            <a:avLst/>
          </a:prstGeom>
          <a:solidFill>
            <a:schemeClr val="bg1">
              <a:lumMod val="85000"/>
            </a:schemeClr>
          </a:solidFill>
        </p:spPr>
        <p:txBody>
          <a:bodyPr wrap="square">
            <a:spAutoFit/>
          </a:bodyPr>
          <a:lstStyle/>
          <a:p>
            <a:pPr algn="ctr">
              <a:spcAft>
                <a:spcPts val="600"/>
              </a:spcAft>
            </a:pPr>
            <a:r>
              <a:rPr lang="en-US" sz="1300" b="1" dirty="0"/>
              <a:t>VC in tech sector</a:t>
            </a:r>
          </a:p>
        </p:txBody>
      </p:sp>
      <p:sp>
        <p:nvSpPr>
          <p:cNvPr id="2" name="Rectangle 1">
            <a:extLst>
              <a:ext uri="{FF2B5EF4-FFF2-40B4-BE49-F238E27FC236}">
                <a16:creationId xmlns:a16="http://schemas.microsoft.com/office/drawing/2014/main" id="{09FEC445-F90D-AFD3-E56C-60AD63F8AD59}"/>
              </a:ext>
            </a:extLst>
          </p:cNvPr>
          <p:cNvSpPr/>
          <p:nvPr/>
        </p:nvSpPr>
        <p:spPr bwMode="auto">
          <a:xfrm>
            <a:off x="460570" y="1177930"/>
            <a:ext cx="8270736" cy="646331"/>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i="0" u="none" strike="noStrike" cap="none" normalizeH="0" baseline="0" dirty="0">
                <a:ln>
                  <a:noFill/>
                </a:ln>
                <a:solidFill>
                  <a:schemeClr val="tx2"/>
                </a:solidFill>
                <a:effectLst/>
                <a:latin typeface="Arial" charset="0"/>
                <a:ea typeface="ヒラギノ角ゴ Pro W3" pitchFamily="-64" charset="-128"/>
              </a:rPr>
              <a:t>VC markets </a:t>
            </a:r>
            <a:r>
              <a:rPr kumimoji="0" lang="en-US" sz="1800" b="1" i="0" u="none" strike="noStrike" cap="none" normalizeH="0" baseline="0" dirty="0">
                <a:ln>
                  <a:noFill/>
                </a:ln>
                <a:solidFill>
                  <a:schemeClr val="tx2"/>
                </a:solidFill>
                <a:effectLst/>
                <a:latin typeface="Arial" charset="0"/>
                <a:ea typeface="ヒラギノ角ゴ Pro W3" pitchFamily="-64" charset="-128"/>
              </a:rPr>
              <a:t>underdeveloped </a:t>
            </a:r>
            <a:r>
              <a:rPr kumimoji="0" lang="en-US" sz="1800" i="0" u="none" strike="noStrike" cap="none" normalizeH="0" baseline="0" dirty="0">
                <a:ln>
                  <a:noFill/>
                </a:ln>
                <a:solidFill>
                  <a:schemeClr val="tx2"/>
                </a:solidFill>
                <a:effectLst/>
                <a:latin typeface="Arial" charset="0"/>
                <a:ea typeface="ヒラギノ角ゴ Pro W3" pitchFamily="-64" charset="-128"/>
              </a:rPr>
              <a:t>and</a:t>
            </a:r>
            <a:r>
              <a:rPr kumimoji="0" lang="en-US" sz="1800" b="1" i="0" u="none" strike="noStrike" cap="none" normalizeH="0" baseline="0" dirty="0">
                <a:ln>
                  <a:noFill/>
                </a:ln>
                <a:solidFill>
                  <a:schemeClr val="tx2"/>
                </a:solidFill>
                <a:effectLst/>
                <a:latin typeface="Arial" charset="0"/>
                <a:ea typeface="ヒラギノ角ゴ Pro W3" pitchFamily="-64" charset="-128"/>
              </a:rPr>
              <a:t> fragmented </a:t>
            </a:r>
            <a:r>
              <a:rPr kumimoji="0" lang="en-US" sz="1800" i="0" u="none" strike="noStrike" cap="none" normalizeH="0" baseline="0" dirty="0">
                <a:ln>
                  <a:noFill/>
                </a:ln>
                <a:solidFill>
                  <a:schemeClr val="tx2"/>
                </a:solidFill>
                <a:effectLst/>
                <a:latin typeface="Arial" charset="0"/>
                <a:ea typeface="ヒラギノ角ゴ Pro W3" pitchFamily="-64" charset="-128"/>
              </a:rPr>
              <a:t>impacting </a:t>
            </a:r>
            <a:r>
              <a:rPr kumimoji="0" lang="en-US" sz="1800" b="1" i="0" u="none" strike="noStrike" cap="none" normalizeH="0" baseline="0" dirty="0">
                <a:ln>
                  <a:noFill/>
                </a:ln>
                <a:solidFill>
                  <a:schemeClr val="tx2"/>
                </a:solidFill>
                <a:effectLst/>
                <a:latin typeface="Arial" charset="0"/>
                <a:ea typeface="ヒラギノ角ゴ Pro W3" pitchFamily="-64" charset="-128"/>
              </a:rPr>
              <a:t>depth of EU equity markets</a:t>
            </a:r>
            <a:r>
              <a:rPr kumimoji="0" lang="en-US" sz="1800" i="0" u="none" strike="noStrike" cap="none" normalizeH="0" baseline="0" dirty="0">
                <a:ln>
                  <a:noFill/>
                </a:ln>
                <a:solidFill>
                  <a:schemeClr val="tx2"/>
                </a:solidFill>
                <a:effectLst/>
                <a:latin typeface="Arial" charset="0"/>
                <a:ea typeface="ヒラギノ角ゴ Pro W3" pitchFamily="-64" charset="-128"/>
              </a:rPr>
              <a:t> and innovation potential</a:t>
            </a:r>
            <a:endParaRPr kumimoji="0" lang="en-GB" sz="1800" i="0" u="none" strike="noStrike" cap="none" normalizeH="0" baseline="0" dirty="0">
              <a:ln>
                <a:noFill/>
              </a:ln>
              <a:solidFill>
                <a:schemeClr val="tx2"/>
              </a:solidFill>
              <a:effectLst/>
              <a:latin typeface="Arial" charset="0"/>
              <a:ea typeface="ヒラギノ角ゴ Pro W3" pitchFamily="-64" charset="-128"/>
            </a:endParaRPr>
          </a:p>
        </p:txBody>
      </p:sp>
      <p:sp>
        <p:nvSpPr>
          <p:cNvPr id="11" name="Title 10">
            <a:extLst>
              <a:ext uri="{FF2B5EF4-FFF2-40B4-BE49-F238E27FC236}">
                <a16:creationId xmlns:a16="http://schemas.microsoft.com/office/drawing/2014/main" id="{8BA45372-A376-51F1-D33B-5ABE3F65C00C}"/>
              </a:ext>
            </a:extLst>
          </p:cNvPr>
          <p:cNvSpPr>
            <a:spLocks noGrp="1"/>
          </p:cNvSpPr>
          <p:nvPr>
            <p:ph type="title"/>
          </p:nvPr>
        </p:nvSpPr>
        <p:spPr/>
        <p:txBody>
          <a:bodyPr/>
          <a:lstStyle/>
          <a:p>
            <a:pPr marL="268288" indent="-268288"/>
            <a:r>
              <a:rPr lang="en-GB" dirty="0"/>
              <a:t>   The role of other actors. Channelling funding towards innovative firms</a:t>
            </a:r>
          </a:p>
        </p:txBody>
      </p:sp>
      <p:pic>
        <p:nvPicPr>
          <p:cNvPr id="13" name="Graphic 12" descr="Exit with solid fill">
            <a:extLst>
              <a:ext uri="{FF2B5EF4-FFF2-40B4-BE49-F238E27FC236}">
                <a16:creationId xmlns:a16="http://schemas.microsoft.com/office/drawing/2014/main" id="{AB818D4D-3CD0-CFED-1C59-41B2DB3F16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431" y="317261"/>
            <a:ext cx="504000" cy="504000"/>
          </a:xfrm>
          <a:prstGeom prst="rect">
            <a:avLst/>
          </a:prstGeom>
        </p:spPr>
      </p:pic>
    </p:spTree>
    <p:extLst>
      <p:ext uri="{BB962C8B-B14F-4D97-AF65-F5344CB8AC3E}">
        <p14:creationId xmlns:p14="http://schemas.microsoft.com/office/powerpoint/2010/main" val="59936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C154C1C-2A88-719B-5A1F-D971AE5AF260}"/>
              </a:ext>
            </a:extLst>
          </p:cNvPr>
          <p:cNvSpPr/>
          <p:nvPr/>
        </p:nvSpPr>
        <p:spPr bwMode="auto">
          <a:xfrm>
            <a:off x="491052" y="1878499"/>
            <a:ext cx="3893079" cy="2543533"/>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3" name="Slide Number Placeholder 2">
            <a:extLst>
              <a:ext uri="{FF2B5EF4-FFF2-40B4-BE49-F238E27FC236}">
                <a16:creationId xmlns:a16="http://schemas.microsoft.com/office/drawing/2014/main" id="{EF89FED1-363B-851E-4B4D-7D9688CD9C7F}"/>
              </a:ext>
            </a:extLst>
          </p:cNvPr>
          <p:cNvSpPr>
            <a:spLocks noGrp="1"/>
          </p:cNvSpPr>
          <p:nvPr>
            <p:ph type="sldNum" sz="quarter" idx="10"/>
          </p:nvPr>
        </p:nvSpPr>
        <p:spPr/>
        <p:txBody>
          <a:bodyPr/>
          <a:lstStyle/>
          <a:p>
            <a:pPr>
              <a:defRPr/>
            </a:pPr>
            <a:fld id="{72AD2B4C-24FD-485E-ADAD-B1E3DC73B16B}" type="slidenum">
              <a:rPr lang="en-GB" smtClean="0"/>
              <a:pPr>
                <a:defRPr/>
              </a:pPr>
              <a:t>14</a:t>
            </a:fld>
            <a:endParaRPr lang="en-GB" dirty="0"/>
          </a:p>
        </p:txBody>
      </p:sp>
      <p:sp>
        <p:nvSpPr>
          <p:cNvPr id="4" name="Title 1">
            <a:extLst>
              <a:ext uri="{FF2B5EF4-FFF2-40B4-BE49-F238E27FC236}">
                <a16:creationId xmlns:a16="http://schemas.microsoft.com/office/drawing/2014/main" id="{36E87AA1-8AE4-D93B-7720-7EEE5DEA544B}"/>
              </a:ext>
            </a:extLst>
          </p:cNvPr>
          <p:cNvSpPr txBox="1">
            <a:spLocks/>
          </p:cNvSpPr>
          <p:nvPr/>
        </p:nvSpPr>
        <p:spPr bwMode="auto">
          <a:xfrm>
            <a:off x="569912" y="344616"/>
            <a:ext cx="840422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dirty="0"/>
              <a:t>   Financing throughout the lifecycle</a:t>
            </a:r>
          </a:p>
        </p:txBody>
      </p:sp>
      <p:pic>
        <p:nvPicPr>
          <p:cNvPr id="5" name="Graphic 4" descr="Exit with solid fill">
            <a:extLst>
              <a:ext uri="{FF2B5EF4-FFF2-40B4-BE49-F238E27FC236}">
                <a16:creationId xmlns:a16="http://schemas.microsoft.com/office/drawing/2014/main" id="{6DC1F405-6481-034F-A55E-FBF71A002F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1403" y="267643"/>
            <a:ext cx="504000" cy="504000"/>
          </a:xfrm>
          <a:prstGeom prst="rect">
            <a:avLst/>
          </a:prstGeom>
        </p:spPr>
      </p:pic>
      <p:sp>
        <p:nvSpPr>
          <p:cNvPr id="6" name="Rectangle 5">
            <a:extLst>
              <a:ext uri="{FF2B5EF4-FFF2-40B4-BE49-F238E27FC236}">
                <a16:creationId xmlns:a16="http://schemas.microsoft.com/office/drawing/2014/main" id="{2ADF0E9D-9EE4-0B7B-6194-1D88A5E852A5}"/>
              </a:ext>
            </a:extLst>
          </p:cNvPr>
          <p:cNvSpPr/>
          <p:nvPr/>
        </p:nvSpPr>
        <p:spPr bwMode="auto">
          <a:xfrm>
            <a:off x="483403" y="1055080"/>
            <a:ext cx="8150379"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dirty="0">
                <a:solidFill>
                  <a:schemeClr val="tx2"/>
                </a:solidFill>
                <a:latin typeface="Arial" charset="0"/>
                <a:ea typeface="ヒラギノ角ゴ Pro W3" pitchFamily="-64" charset="-128"/>
              </a:rPr>
              <a:t>Existing and new tools to </a:t>
            </a:r>
            <a:r>
              <a:rPr lang="en-US" b="1" dirty="0">
                <a:solidFill>
                  <a:schemeClr val="tx2"/>
                </a:solidFill>
                <a:latin typeface="Arial" charset="0"/>
                <a:ea typeface="ヒラギノ角ゴ Pro W3" pitchFamily="-64" charset="-128"/>
              </a:rPr>
              <a:t>finance innovation throughout the firm cycle</a:t>
            </a:r>
            <a:endParaRPr kumimoji="0" lang="en-GB" sz="1800" b="1" i="0" u="none" strike="noStrike" cap="none" normalizeH="0" baseline="0" dirty="0">
              <a:ln>
                <a:noFill/>
              </a:ln>
              <a:solidFill>
                <a:schemeClr val="tx2"/>
              </a:solidFill>
              <a:effectLst/>
              <a:latin typeface="Arial" charset="0"/>
              <a:ea typeface="ヒラギノ角ゴ Pro W3" pitchFamily="-64" charset="-128"/>
            </a:endParaRPr>
          </a:p>
        </p:txBody>
      </p:sp>
      <p:cxnSp>
        <p:nvCxnSpPr>
          <p:cNvPr id="7" name="Straight Arrow Connector 6">
            <a:extLst>
              <a:ext uri="{FF2B5EF4-FFF2-40B4-BE49-F238E27FC236}">
                <a16:creationId xmlns:a16="http://schemas.microsoft.com/office/drawing/2014/main" id="{B1294857-1AEB-D36F-AF62-81E1C1CAD5C1}"/>
              </a:ext>
            </a:extLst>
          </p:cNvPr>
          <p:cNvCxnSpPr/>
          <p:nvPr/>
        </p:nvCxnSpPr>
        <p:spPr bwMode="auto">
          <a:xfrm>
            <a:off x="491054" y="1809327"/>
            <a:ext cx="8136000" cy="0"/>
          </a:xfrm>
          <a:prstGeom prst="straightConnector1">
            <a:avLst/>
          </a:prstGeom>
          <a:solidFill>
            <a:schemeClr val="tx2"/>
          </a:solidFill>
          <a:ln w="2857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Box 7">
            <a:extLst>
              <a:ext uri="{FF2B5EF4-FFF2-40B4-BE49-F238E27FC236}">
                <a16:creationId xmlns:a16="http://schemas.microsoft.com/office/drawing/2014/main" id="{7728C661-D5D0-F61E-DD81-31DF0BE3C3B4}"/>
              </a:ext>
            </a:extLst>
          </p:cNvPr>
          <p:cNvSpPr txBox="1"/>
          <p:nvPr/>
        </p:nvSpPr>
        <p:spPr>
          <a:xfrm>
            <a:off x="491052" y="1472180"/>
            <a:ext cx="3893079" cy="337140"/>
          </a:xfrm>
          <a:prstGeom prst="rect">
            <a:avLst/>
          </a:prstGeom>
          <a:noFill/>
        </p:spPr>
        <p:txBody>
          <a:bodyPr wrap="square" rtlCol="0">
            <a:spAutoFit/>
          </a:bodyPr>
          <a:lstStyle/>
          <a:p>
            <a:pPr algn="ctr"/>
            <a:r>
              <a:rPr lang="en-US" sz="1600" i="1" dirty="0"/>
              <a:t>Short-term</a:t>
            </a:r>
            <a:endParaRPr lang="en-GB" sz="1600" i="1" dirty="0"/>
          </a:p>
        </p:txBody>
      </p:sp>
      <p:sp>
        <p:nvSpPr>
          <p:cNvPr id="9" name="TextBox 8">
            <a:extLst>
              <a:ext uri="{FF2B5EF4-FFF2-40B4-BE49-F238E27FC236}">
                <a16:creationId xmlns:a16="http://schemas.microsoft.com/office/drawing/2014/main" id="{818F3124-45C5-4989-E6EF-966C91363D8C}"/>
              </a:ext>
            </a:extLst>
          </p:cNvPr>
          <p:cNvSpPr txBox="1"/>
          <p:nvPr/>
        </p:nvSpPr>
        <p:spPr>
          <a:xfrm>
            <a:off x="4715918" y="1482990"/>
            <a:ext cx="3893080" cy="338554"/>
          </a:xfrm>
          <a:prstGeom prst="rect">
            <a:avLst/>
          </a:prstGeom>
          <a:noFill/>
        </p:spPr>
        <p:txBody>
          <a:bodyPr wrap="square" rtlCol="0">
            <a:spAutoFit/>
          </a:bodyPr>
          <a:lstStyle/>
          <a:p>
            <a:pPr algn="ctr"/>
            <a:r>
              <a:rPr lang="en-US" sz="1600" i="1" dirty="0"/>
              <a:t>Medium-term</a:t>
            </a:r>
            <a:endParaRPr lang="en-GB" sz="1600" i="1" dirty="0"/>
          </a:p>
        </p:txBody>
      </p:sp>
      <p:pic>
        <p:nvPicPr>
          <p:cNvPr id="19" name="Graphic 18" descr="Follow with solid fill">
            <a:extLst>
              <a:ext uri="{FF2B5EF4-FFF2-40B4-BE49-F238E27FC236}">
                <a16:creationId xmlns:a16="http://schemas.microsoft.com/office/drawing/2014/main" id="{E8E6CAA0-D73E-2B60-5CF3-0B33EC33E0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28736" y="1978004"/>
            <a:ext cx="914400" cy="914400"/>
          </a:xfrm>
          <a:prstGeom prst="rect">
            <a:avLst/>
          </a:prstGeom>
        </p:spPr>
      </p:pic>
      <p:pic>
        <p:nvPicPr>
          <p:cNvPr id="21" name="Graphic 20" descr="Pinch Zoom In with solid fill">
            <a:extLst>
              <a:ext uri="{FF2B5EF4-FFF2-40B4-BE49-F238E27FC236}">
                <a16:creationId xmlns:a16="http://schemas.microsoft.com/office/drawing/2014/main" id="{BCA84F33-1169-FC0B-4453-90383FE01A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868" y="1887305"/>
            <a:ext cx="914400" cy="914400"/>
          </a:xfrm>
          <a:prstGeom prst="rect">
            <a:avLst/>
          </a:prstGeom>
        </p:spPr>
      </p:pic>
      <p:sp>
        <p:nvSpPr>
          <p:cNvPr id="26" name="TextBox 25">
            <a:extLst>
              <a:ext uri="{FF2B5EF4-FFF2-40B4-BE49-F238E27FC236}">
                <a16:creationId xmlns:a16="http://schemas.microsoft.com/office/drawing/2014/main" id="{DD7480F7-FBE2-C9C4-6560-FE50A94B3E51}"/>
              </a:ext>
            </a:extLst>
          </p:cNvPr>
          <p:cNvSpPr txBox="1"/>
          <p:nvPr/>
        </p:nvSpPr>
        <p:spPr>
          <a:xfrm>
            <a:off x="563298" y="3047067"/>
            <a:ext cx="1775723" cy="1323439"/>
          </a:xfrm>
          <a:prstGeom prst="rect">
            <a:avLst/>
          </a:prstGeom>
          <a:noFill/>
        </p:spPr>
        <p:txBody>
          <a:bodyPr wrap="square" rtlCol="0">
            <a:spAutoFit/>
          </a:bodyPr>
          <a:lstStyle/>
          <a:p>
            <a:r>
              <a:rPr lang="en-US" sz="1600" dirty="0"/>
              <a:t>Expand role of </a:t>
            </a:r>
            <a:r>
              <a:rPr lang="en-US" sz="1600" b="1" dirty="0">
                <a:solidFill>
                  <a:schemeClr val="tx2"/>
                </a:solidFill>
              </a:rPr>
              <a:t>public investors </a:t>
            </a:r>
            <a:r>
              <a:rPr lang="en-US" sz="1600" dirty="0"/>
              <a:t>(e.g. European Investment Bank tools)</a:t>
            </a:r>
            <a:endParaRPr lang="en-GB" sz="1600" dirty="0"/>
          </a:p>
        </p:txBody>
      </p:sp>
      <p:sp>
        <p:nvSpPr>
          <p:cNvPr id="27" name="TextBox 26">
            <a:extLst>
              <a:ext uri="{FF2B5EF4-FFF2-40B4-BE49-F238E27FC236}">
                <a16:creationId xmlns:a16="http://schemas.microsoft.com/office/drawing/2014/main" id="{A2EC0B23-C3D6-7708-ED43-25CDBD31C1D9}"/>
              </a:ext>
            </a:extLst>
          </p:cNvPr>
          <p:cNvSpPr txBox="1"/>
          <p:nvPr/>
        </p:nvSpPr>
        <p:spPr>
          <a:xfrm>
            <a:off x="2493688" y="3145111"/>
            <a:ext cx="1864000" cy="1077218"/>
          </a:xfrm>
          <a:prstGeom prst="rect">
            <a:avLst/>
          </a:prstGeom>
          <a:noFill/>
        </p:spPr>
        <p:txBody>
          <a:bodyPr wrap="square" rtlCol="0">
            <a:spAutoFit/>
          </a:bodyPr>
          <a:lstStyle/>
          <a:p>
            <a:pPr algn="r"/>
            <a:r>
              <a:rPr lang="en-US" sz="1600" dirty="0"/>
              <a:t>Complement with </a:t>
            </a:r>
            <a:r>
              <a:rPr lang="en-US" sz="1600" b="1" dirty="0">
                <a:solidFill>
                  <a:schemeClr val="tx2"/>
                </a:solidFill>
              </a:rPr>
              <a:t>private investors </a:t>
            </a:r>
            <a:r>
              <a:rPr lang="en-US" sz="1600" dirty="0"/>
              <a:t>(pension funds, insurers, retail)</a:t>
            </a:r>
            <a:endParaRPr lang="en-GB" sz="1600" dirty="0"/>
          </a:p>
        </p:txBody>
      </p:sp>
      <p:sp>
        <p:nvSpPr>
          <p:cNvPr id="28" name="Rectangle 27">
            <a:extLst>
              <a:ext uri="{FF2B5EF4-FFF2-40B4-BE49-F238E27FC236}">
                <a16:creationId xmlns:a16="http://schemas.microsoft.com/office/drawing/2014/main" id="{A7A09359-1792-AAC6-0179-7AE748B45092}"/>
              </a:ext>
            </a:extLst>
          </p:cNvPr>
          <p:cNvSpPr/>
          <p:nvPr/>
        </p:nvSpPr>
        <p:spPr bwMode="auto">
          <a:xfrm>
            <a:off x="4707994" y="1878499"/>
            <a:ext cx="3893079" cy="2543533"/>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29" name="TextBox 28">
            <a:extLst>
              <a:ext uri="{FF2B5EF4-FFF2-40B4-BE49-F238E27FC236}">
                <a16:creationId xmlns:a16="http://schemas.microsoft.com/office/drawing/2014/main" id="{40B84818-630C-4436-D64B-765D439F6606}"/>
              </a:ext>
            </a:extLst>
          </p:cNvPr>
          <p:cNvSpPr txBox="1"/>
          <p:nvPr/>
        </p:nvSpPr>
        <p:spPr>
          <a:xfrm>
            <a:off x="4780333" y="3130604"/>
            <a:ext cx="1775723" cy="1077218"/>
          </a:xfrm>
          <a:prstGeom prst="rect">
            <a:avLst/>
          </a:prstGeom>
          <a:noFill/>
        </p:spPr>
        <p:txBody>
          <a:bodyPr wrap="square" rtlCol="0">
            <a:spAutoFit/>
          </a:bodyPr>
          <a:lstStyle/>
          <a:p>
            <a:r>
              <a:rPr lang="en-US" sz="1600" dirty="0"/>
              <a:t>Connect </a:t>
            </a:r>
            <a:r>
              <a:rPr lang="en-US" sz="1600" b="1" dirty="0">
                <a:solidFill>
                  <a:schemeClr val="tx2"/>
                </a:solidFill>
              </a:rPr>
              <a:t>supply and demand </a:t>
            </a:r>
            <a:r>
              <a:rPr lang="en-US" sz="1600" dirty="0"/>
              <a:t>for VC capital (innovation hubs)</a:t>
            </a:r>
            <a:endParaRPr lang="en-GB" sz="1600" dirty="0"/>
          </a:p>
        </p:txBody>
      </p:sp>
      <p:sp>
        <p:nvSpPr>
          <p:cNvPr id="30" name="TextBox 29">
            <a:extLst>
              <a:ext uri="{FF2B5EF4-FFF2-40B4-BE49-F238E27FC236}">
                <a16:creationId xmlns:a16="http://schemas.microsoft.com/office/drawing/2014/main" id="{C562A4C5-9883-16D7-1BE0-9449C6C075FA}"/>
              </a:ext>
            </a:extLst>
          </p:cNvPr>
          <p:cNvSpPr txBox="1"/>
          <p:nvPr/>
        </p:nvSpPr>
        <p:spPr>
          <a:xfrm>
            <a:off x="6632305" y="3155064"/>
            <a:ext cx="1980000" cy="1077218"/>
          </a:xfrm>
          <a:prstGeom prst="rect">
            <a:avLst/>
          </a:prstGeom>
          <a:noFill/>
        </p:spPr>
        <p:txBody>
          <a:bodyPr wrap="square" rtlCol="0">
            <a:spAutoFit/>
          </a:bodyPr>
          <a:lstStyle/>
          <a:p>
            <a:pPr algn="r"/>
            <a:r>
              <a:rPr lang="en-US" sz="1600" dirty="0"/>
              <a:t>Increase attractiveness of EU </a:t>
            </a:r>
            <a:r>
              <a:rPr lang="en-US" sz="1600" b="1" dirty="0">
                <a:solidFill>
                  <a:schemeClr val="tx2"/>
                </a:solidFill>
              </a:rPr>
              <a:t>equity markets </a:t>
            </a:r>
            <a:r>
              <a:rPr lang="en-US" sz="1600" dirty="0"/>
              <a:t>(firms’ full pipeline)</a:t>
            </a:r>
            <a:endParaRPr lang="en-GB" sz="1600" dirty="0"/>
          </a:p>
        </p:txBody>
      </p:sp>
      <p:pic>
        <p:nvPicPr>
          <p:cNvPr id="32" name="Graphic 31" descr="Supply And Demand with solid fill">
            <a:extLst>
              <a:ext uri="{FF2B5EF4-FFF2-40B4-BE49-F238E27FC236}">
                <a16:creationId xmlns:a16="http://schemas.microsoft.com/office/drawing/2014/main" id="{9431AEFB-4939-DE74-8871-8FB32EE282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29200" y="2005583"/>
            <a:ext cx="914400" cy="914400"/>
          </a:xfrm>
          <a:prstGeom prst="rect">
            <a:avLst/>
          </a:prstGeom>
        </p:spPr>
      </p:pic>
      <p:pic>
        <p:nvPicPr>
          <p:cNvPr id="34" name="Graphic 33" descr="Coins with solid fill">
            <a:extLst>
              <a:ext uri="{FF2B5EF4-FFF2-40B4-BE49-F238E27FC236}">
                <a16:creationId xmlns:a16="http://schemas.microsoft.com/office/drawing/2014/main" id="{5320784F-B5D1-6B12-21CC-D815B74D759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80462" y="2005583"/>
            <a:ext cx="914400" cy="914400"/>
          </a:xfrm>
          <a:prstGeom prst="rect">
            <a:avLst/>
          </a:prstGeom>
        </p:spPr>
      </p:pic>
      <p:cxnSp>
        <p:nvCxnSpPr>
          <p:cNvPr id="39" name="Connector: Elbow 38">
            <a:extLst>
              <a:ext uri="{FF2B5EF4-FFF2-40B4-BE49-F238E27FC236}">
                <a16:creationId xmlns:a16="http://schemas.microsoft.com/office/drawing/2014/main" id="{B091F995-AABB-8286-C205-6FB9BD0B22A4}"/>
              </a:ext>
            </a:extLst>
          </p:cNvPr>
          <p:cNvCxnSpPr>
            <a:cxnSpLocks/>
            <a:stCxn id="28" idx="2"/>
            <a:endCxn id="25" idx="2"/>
          </p:cNvCxnSpPr>
          <p:nvPr/>
        </p:nvCxnSpPr>
        <p:spPr bwMode="auto">
          <a:xfrm rot="5400000">
            <a:off x="4546063" y="2313561"/>
            <a:ext cx="12700" cy="4216942"/>
          </a:xfrm>
          <a:prstGeom prst="bentConnector3">
            <a:avLst>
              <a:gd name="adj1" fmla="val 1800000"/>
            </a:avLst>
          </a:prstGeom>
          <a:solidFill>
            <a:schemeClr val="tx2"/>
          </a:solidFill>
          <a:ln w="28575" cap="flat" cmpd="sng" algn="ctr">
            <a:solidFill>
              <a:schemeClr val="tx2"/>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0" name="Graphic 9" descr="Badge Follow with solid fill">
            <a:extLst>
              <a:ext uri="{FF2B5EF4-FFF2-40B4-BE49-F238E27FC236}">
                <a16:creationId xmlns:a16="http://schemas.microsoft.com/office/drawing/2014/main" id="{1E8A704B-30FC-A743-6000-A85FD9F5E8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04270" y="2234183"/>
            <a:ext cx="457200" cy="457200"/>
          </a:xfrm>
          <a:prstGeom prst="rect">
            <a:avLst/>
          </a:prstGeom>
        </p:spPr>
      </p:pic>
      <p:pic>
        <p:nvPicPr>
          <p:cNvPr id="12" name="Graphic 11" descr="Badge Follow with solid fill">
            <a:extLst>
              <a:ext uri="{FF2B5EF4-FFF2-40B4-BE49-F238E27FC236}">
                <a16:creationId xmlns:a16="http://schemas.microsoft.com/office/drawing/2014/main" id="{CE2149F3-9E6C-3FAC-22A1-8F442FE1DCA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32731" y="2234183"/>
            <a:ext cx="457200" cy="457200"/>
          </a:xfrm>
          <a:prstGeom prst="rect">
            <a:avLst/>
          </a:prstGeom>
        </p:spPr>
      </p:pic>
      <p:sp>
        <p:nvSpPr>
          <p:cNvPr id="13" name="Isosceles Triangle 12">
            <a:extLst>
              <a:ext uri="{FF2B5EF4-FFF2-40B4-BE49-F238E27FC236}">
                <a16:creationId xmlns:a16="http://schemas.microsoft.com/office/drawing/2014/main" id="{8D01011F-F5DF-AF17-1BC1-C257E40C57F9}"/>
              </a:ext>
            </a:extLst>
          </p:cNvPr>
          <p:cNvSpPr/>
          <p:nvPr/>
        </p:nvSpPr>
        <p:spPr bwMode="auto">
          <a:xfrm rot="5400000">
            <a:off x="3652662" y="3120347"/>
            <a:ext cx="1836000" cy="249256"/>
          </a:xfrm>
          <a:prstGeom prst="triangl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1423798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US" dirty="0"/>
              <a:t>Flexibility within unity: use all available tools</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15</a:t>
            </a:fld>
            <a:endParaRPr lang="en-GB" dirty="0"/>
          </a:p>
        </p:txBody>
      </p:sp>
      <p:sp>
        <p:nvSpPr>
          <p:cNvPr id="4" name="Rectangle 3">
            <a:extLst>
              <a:ext uri="{FF2B5EF4-FFF2-40B4-BE49-F238E27FC236}">
                <a16:creationId xmlns:a16="http://schemas.microsoft.com/office/drawing/2014/main" id="{C2DE1BEC-9EEF-0FA2-9E1C-B1CDEC67FEC3}"/>
              </a:ext>
            </a:extLst>
          </p:cNvPr>
          <p:cNvSpPr/>
          <p:nvPr/>
        </p:nvSpPr>
        <p:spPr bwMode="auto">
          <a:xfrm>
            <a:off x="395829" y="1468101"/>
            <a:ext cx="2700000" cy="1373779"/>
          </a:xfrm>
          <a:prstGeom prst="rect">
            <a:avLst/>
          </a:prstGeom>
          <a:solidFill>
            <a:schemeClr val="bg1">
              <a:lumMod val="9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ts val="0"/>
              </a:spcBef>
              <a:spcAft>
                <a:spcPts val="600"/>
              </a:spcAft>
              <a:buClrTx/>
              <a:buSzTx/>
              <a:buFontTx/>
              <a:buNone/>
              <a:tabLst/>
            </a:pPr>
            <a:r>
              <a:rPr lang="en-US" sz="1600" b="1" dirty="0">
                <a:solidFill>
                  <a:schemeClr val="tx2"/>
                </a:solidFill>
                <a:latin typeface="Arial" charset="0"/>
                <a:ea typeface="ヒラギノ角ゴ Pro W3" pitchFamily="-64" charset="-128"/>
              </a:rPr>
              <a:t>28</a:t>
            </a:r>
            <a:r>
              <a:rPr lang="en-US" sz="1600" b="1" baseline="30000" dirty="0">
                <a:solidFill>
                  <a:schemeClr val="tx2"/>
                </a:solidFill>
                <a:latin typeface="Arial" charset="0"/>
                <a:ea typeface="ヒラギノ角ゴ Pro W3" pitchFamily="-64" charset="-128"/>
              </a:rPr>
              <a:t>th</a:t>
            </a:r>
            <a:r>
              <a:rPr lang="en-US" sz="1600" b="1" dirty="0">
                <a:solidFill>
                  <a:schemeClr val="tx2"/>
                </a:solidFill>
                <a:latin typeface="Arial" charset="0"/>
                <a:ea typeface="ヒラギノ角ゴ Pro W3" pitchFamily="-64" charset="-128"/>
              </a:rPr>
              <a:t> regime</a:t>
            </a:r>
            <a:endParaRPr kumimoji="0" lang="en-US" sz="1400" b="0" i="0" u="none" strike="noStrike" cap="none" normalizeH="0" baseline="0" dirty="0">
              <a:ln>
                <a:noFill/>
              </a:ln>
              <a:solidFill>
                <a:schemeClr val="tx1"/>
              </a:solidFill>
              <a:effectLst/>
              <a:latin typeface="Arial" charset="0"/>
              <a:ea typeface="ヒラギノ角ゴ Pro W3" pitchFamily="-64" charset="-128"/>
            </a:endParaRPr>
          </a:p>
          <a:p>
            <a:pPr marL="0" marR="0" indent="0" algn="l" defTabSz="914400" rtl="0" eaLnBrk="0" fontAlgn="base" latinLnBrk="0" hangingPunct="0">
              <a:lnSpc>
                <a:spcPct val="100000"/>
              </a:lnSpc>
              <a:spcBef>
                <a:spcPts val="0"/>
              </a:spcBef>
              <a:spcAft>
                <a:spcPct val="0"/>
              </a:spcAft>
              <a:buClrTx/>
              <a:buSzTx/>
              <a:buFontTx/>
              <a:buNone/>
              <a:tabLst/>
            </a:pPr>
            <a:r>
              <a:rPr lang="en-GB" sz="1400" i="0" dirty="0">
                <a:effectLst/>
                <a:latin typeface="Arial" panose="020B0604020202020204" pitchFamily="34" charset="0"/>
                <a:ea typeface="Times New Roman" panose="02020603050405020304" pitchFamily="18" charset="0"/>
                <a:cs typeface="Times New Roman" panose="02020603050405020304" pitchFamily="18" charset="0"/>
              </a:rPr>
              <a:t>Optional EU legal framework available alongside existing national frameworks</a:t>
            </a:r>
          </a:p>
          <a:p>
            <a:pPr marL="0" marR="0" indent="0" algn="l" defTabSz="914400" rtl="0" eaLnBrk="0" fontAlgn="base" latinLnBrk="0" hangingPunct="0">
              <a:lnSpc>
                <a:spcPct val="100000"/>
              </a:lnSpc>
              <a:spcBef>
                <a:spcPts val="0"/>
              </a:spcBef>
              <a:spcAft>
                <a:spcPct val="0"/>
              </a:spcAft>
              <a:buClrTx/>
              <a:buSzTx/>
              <a:buFontTx/>
              <a:buNone/>
              <a:tabLst/>
            </a:pPr>
            <a:endParaRPr kumimoji="0" lang="en-US" sz="1400" i="0" u="none" strike="noStrike" cap="none" normalizeH="0" baseline="0" dirty="0">
              <a:ln>
                <a:noFill/>
              </a:ln>
              <a:effectLst/>
              <a:latin typeface="Arial" charset="0"/>
              <a:ea typeface="ヒラギノ角ゴ Pro W3" pitchFamily="-64" charset="-128"/>
            </a:endParaRPr>
          </a:p>
        </p:txBody>
      </p:sp>
      <p:sp>
        <p:nvSpPr>
          <p:cNvPr id="7" name="Rectangle 6">
            <a:extLst>
              <a:ext uri="{FF2B5EF4-FFF2-40B4-BE49-F238E27FC236}">
                <a16:creationId xmlns:a16="http://schemas.microsoft.com/office/drawing/2014/main" id="{15152475-D654-2521-3A2C-69BD96E6531D}"/>
              </a:ext>
            </a:extLst>
          </p:cNvPr>
          <p:cNvSpPr/>
          <p:nvPr/>
        </p:nvSpPr>
        <p:spPr bwMode="auto">
          <a:xfrm>
            <a:off x="6100052" y="1468101"/>
            <a:ext cx="2700000" cy="1373779"/>
          </a:xfrm>
          <a:prstGeom prst="rect">
            <a:avLst/>
          </a:prstGeom>
          <a:solidFill>
            <a:schemeClr val="bg1">
              <a:lumMod val="9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ts val="0"/>
              </a:spcBef>
              <a:spcAft>
                <a:spcPts val="600"/>
              </a:spcAft>
              <a:buClrTx/>
              <a:buSzTx/>
              <a:buFontTx/>
              <a:buNone/>
              <a:tabLst/>
            </a:pPr>
            <a:r>
              <a:rPr lang="en-US" sz="1600" b="1" dirty="0">
                <a:solidFill>
                  <a:schemeClr val="tx2"/>
                </a:solidFill>
                <a:latin typeface="Arial" charset="0"/>
                <a:ea typeface="ヒラギノ角ゴ Pro W3" pitchFamily="-64" charset="-128"/>
              </a:rPr>
              <a:t>Enhanced cooperation</a:t>
            </a:r>
            <a:endParaRPr kumimoji="0" lang="en-US" sz="1400" b="0" i="0" u="none" strike="noStrike" cap="none" normalizeH="0" baseline="0" dirty="0">
              <a:ln>
                <a:noFill/>
              </a:ln>
              <a:solidFill>
                <a:schemeClr val="tx1"/>
              </a:solidFill>
              <a:effectLst/>
              <a:latin typeface="Arial" charset="0"/>
              <a:ea typeface="ヒラギノ角ゴ Pro W3" pitchFamily="-64" charset="-128"/>
            </a:endParaRPr>
          </a:p>
          <a:p>
            <a:pPr marL="0" marR="0" indent="0" algn="l" defTabSz="914400" rtl="0" eaLnBrk="0" fontAlgn="base" latinLnBrk="0" hangingPunct="0">
              <a:lnSpc>
                <a:spcPct val="100000"/>
              </a:lnSpc>
              <a:spcBef>
                <a:spcPts val="0"/>
              </a:spcBef>
              <a:spcAft>
                <a:spcPct val="0"/>
              </a:spcAft>
              <a:buClrTx/>
              <a:buSzTx/>
              <a:buFontTx/>
              <a:buNone/>
              <a:tabLst/>
            </a:pPr>
            <a:r>
              <a:rPr lang="en-GB" sz="1400" dirty="0">
                <a:ea typeface="Times New Roman" panose="02020603050405020304" pitchFamily="18" charset="0"/>
                <a:cs typeface="Times New Roman" panose="02020603050405020304" pitchFamily="18" charset="0"/>
              </a:rPr>
              <a:t>Subset of Member States pursuing deeper integration as a group</a:t>
            </a:r>
            <a:endParaRPr lang="en-GB" sz="1400" i="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ts val="0"/>
              </a:spcBef>
              <a:spcAft>
                <a:spcPct val="0"/>
              </a:spcAft>
              <a:buClrTx/>
              <a:buSzTx/>
              <a:buFontTx/>
              <a:buNone/>
              <a:tabLst/>
            </a:pPr>
            <a:endParaRPr kumimoji="0" lang="en-US" sz="1400" i="0" u="none" strike="noStrike" cap="none" normalizeH="0" baseline="0" dirty="0">
              <a:ln>
                <a:noFill/>
              </a:ln>
              <a:effectLst/>
              <a:latin typeface="Arial" charset="0"/>
              <a:ea typeface="ヒラギノ角ゴ Pro W3" pitchFamily="-64" charset="-128"/>
            </a:endParaRPr>
          </a:p>
        </p:txBody>
      </p:sp>
      <p:sp>
        <p:nvSpPr>
          <p:cNvPr id="8" name="Rectangle 7">
            <a:extLst>
              <a:ext uri="{FF2B5EF4-FFF2-40B4-BE49-F238E27FC236}">
                <a16:creationId xmlns:a16="http://schemas.microsoft.com/office/drawing/2014/main" id="{53C77DE9-79AC-DBAE-D3AA-CE4BB20F0E64}"/>
              </a:ext>
            </a:extLst>
          </p:cNvPr>
          <p:cNvSpPr/>
          <p:nvPr/>
        </p:nvSpPr>
        <p:spPr bwMode="auto">
          <a:xfrm>
            <a:off x="3247939" y="1468101"/>
            <a:ext cx="2700000" cy="1373779"/>
          </a:xfrm>
          <a:prstGeom prst="rect">
            <a:avLst/>
          </a:prstGeom>
          <a:solidFill>
            <a:schemeClr val="bg1">
              <a:lumMod val="9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ts val="0"/>
              </a:spcBef>
              <a:spcAft>
                <a:spcPts val="600"/>
              </a:spcAft>
              <a:buClrTx/>
              <a:buSzTx/>
              <a:buFontTx/>
              <a:buNone/>
              <a:tabLst/>
            </a:pPr>
            <a:r>
              <a:rPr lang="en-US" sz="1600" b="1" dirty="0">
                <a:solidFill>
                  <a:schemeClr val="tx2"/>
                </a:solidFill>
                <a:latin typeface="Arial" charset="0"/>
                <a:ea typeface="ヒラギノ角ゴ Pro W3" pitchFamily="-64" charset="-128"/>
              </a:rPr>
              <a:t>Two-tier approach</a:t>
            </a:r>
            <a:endParaRPr kumimoji="0" lang="en-US" sz="1400" b="0" i="0" u="none" strike="noStrike" cap="none" normalizeH="0" baseline="0" dirty="0">
              <a:ln>
                <a:noFill/>
              </a:ln>
              <a:solidFill>
                <a:schemeClr val="tx1"/>
              </a:solidFill>
              <a:effectLst/>
              <a:latin typeface="Arial" charset="0"/>
              <a:ea typeface="ヒラギノ角ゴ Pro W3" pitchFamily="-64" charset="-128"/>
            </a:endParaRPr>
          </a:p>
          <a:p>
            <a:pPr marL="0" marR="0" indent="0" algn="l" defTabSz="914400" rtl="0" eaLnBrk="0" fontAlgn="base" latinLnBrk="0" hangingPunct="0">
              <a:lnSpc>
                <a:spcPct val="100000"/>
              </a:lnSpc>
              <a:spcBef>
                <a:spcPts val="0"/>
              </a:spcBef>
              <a:spcAft>
                <a:spcPct val="0"/>
              </a:spcAft>
              <a:buClrTx/>
              <a:buSzTx/>
              <a:buFontTx/>
              <a:buNone/>
              <a:tabLst/>
            </a:pPr>
            <a:r>
              <a:rPr lang="en-GB" sz="1400" dirty="0">
                <a:ea typeface="Times New Roman" panose="02020603050405020304" pitchFamily="18" charset="0"/>
                <a:cs typeface="Times New Roman" panose="02020603050405020304" pitchFamily="18" charset="0"/>
              </a:rPr>
              <a:t>Subset of actors subject to EU rules based on harmonised criteria</a:t>
            </a:r>
            <a:endParaRPr kumimoji="0" lang="en-US" sz="1400" i="0" u="none" strike="noStrike" cap="none" normalizeH="0" baseline="0" dirty="0">
              <a:ln>
                <a:noFill/>
              </a:ln>
              <a:effectLst/>
              <a:latin typeface="Arial" charset="0"/>
              <a:ea typeface="ヒラギノ角ゴ Pro W3" pitchFamily="-64" charset="-128"/>
            </a:endParaRPr>
          </a:p>
        </p:txBody>
      </p:sp>
      <p:sp>
        <p:nvSpPr>
          <p:cNvPr id="12" name="TextBox 11">
            <a:extLst>
              <a:ext uri="{FF2B5EF4-FFF2-40B4-BE49-F238E27FC236}">
                <a16:creationId xmlns:a16="http://schemas.microsoft.com/office/drawing/2014/main" id="{5AD260FE-4CC2-320D-9641-991E84134DF5}"/>
              </a:ext>
            </a:extLst>
          </p:cNvPr>
          <p:cNvSpPr txBox="1"/>
          <p:nvPr/>
        </p:nvSpPr>
        <p:spPr>
          <a:xfrm>
            <a:off x="392757" y="2867678"/>
            <a:ext cx="2700000" cy="523220"/>
          </a:xfrm>
          <a:prstGeom prst="rect">
            <a:avLst/>
          </a:prstGeom>
          <a:noFill/>
        </p:spPr>
        <p:txBody>
          <a:bodyPr wrap="square" rtlCol="0">
            <a:spAutoFit/>
          </a:bodyPr>
          <a:lstStyle/>
          <a:p>
            <a:r>
              <a:rPr lang="en-US" sz="1400" dirty="0"/>
              <a:t>Each actor (company, firm, </a:t>
            </a:r>
            <a:r>
              <a:rPr lang="en-US" sz="1400" dirty="0" err="1"/>
              <a:t>etc</a:t>
            </a:r>
            <a:r>
              <a:rPr lang="en-US" sz="1400" dirty="0"/>
              <a:t>) decides to opt-in (or not).</a:t>
            </a:r>
          </a:p>
        </p:txBody>
      </p:sp>
      <p:sp>
        <p:nvSpPr>
          <p:cNvPr id="14" name="TextBox 13">
            <a:extLst>
              <a:ext uri="{FF2B5EF4-FFF2-40B4-BE49-F238E27FC236}">
                <a16:creationId xmlns:a16="http://schemas.microsoft.com/office/drawing/2014/main" id="{65AB80DF-D96C-EC87-2E20-FE1C91DADCF7}"/>
              </a:ext>
            </a:extLst>
          </p:cNvPr>
          <p:cNvSpPr txBox="1"/>
          <p:nvPr/>
        </p:nvSpPr>
        <p:spPr>
          <a:xfrm>
            <a:off x="6100052" y="2867678"/>
            <a:ext cx="2951824" cy="307777"/>
          </a:xfrm>
          <a:prstGeom prst="rect">
            <a:avLst/>
          </a:prstGeom>
          <a:noFill/>
        </p:spPr>
        <p:txBody>
          <a:bodyPr wrap="square" rtlCol="0">
            <a:spAutoFit/>
          </a:bodyPr>
          <a:lstStyle/>
          <a:p>
            <a:r>
              <a:rPr lang="en-US" sz="1400" dirty="0"/>
              <a:t>Agreement at Member State level</a:t>
            </a:r>
            <a:endParaRPr lang="en-GB" sz="1400" dirty="0"/>
          </a:p>
        </p:txBody>
      </p:sp>
      <p:sp>
        <p:nvSpPr>
          <p:cNvPr id="15" name="TextBox 14">
            <a:extLst>
              <a:ext uri="{FF2B5EF4-FFF2-40B4-BE49-F238E27FC236}">
                <a16:creationId xmlns:a16="http://schemas.microsoft.com/office/drawing/2014/main" id="{14A77595-C985-E217-93E3-CAD482655D25}"/>
              </a:ext>
            </a:extLst>
          </p:cNvPr>
          <p:cNvSpPr txBox="1"/>
          <p:nvPr/>
        </p:nvSpPr>
        <p:spPr>
          <a:xfrm>
            <a:off x="3247939" y="2867678"/>
            <a:ext cx="2700000" cy="523220"/>
          </a:xfrm>
          <a:prstGeom prst="rect">
            <a:avLst/>
          </a:prstGeom>
          <a:noFill/>
        </p:spPr>
        <p:txBody>
          <a:bodyPr wrap="square" rtlCol="0">
            <a:spAutoFit/>
          </a:bodyPr>
          <a:lstStyle/>
          <a:p>
            <a:r>
              <a:rPr lang="en-US" sz="1400" dirty="0"/>
              <a:t>EU-centralized choice on actors under EU or national framework</a:t>
            </a:r>
          </a:p>
        </p:txBody>
      </p:sp>
      <p:sp>
        <p:nvSpPr>
          <p:cNvPr id="16" name="Isosceles Triangle 15">
            <a:extLst>
              <a:ext uri="{FF2B5EF4-FFF2-40B4-BE49-F238E27FC236}">
                <a16:creationId xmlns:a16="http://schemas.microsoft.com/office/drawing/2014/main" id="{66A1EBFE-3837-94BE-16DC-E66576AAE4BA}"/>
              </a:ext>
            </a:extLst>
          </p:cNvPr>
          <p:cNvSpPr/>
          <p:nvPr/>
        </p:nvSpPr>
        <p:spPr bwMode="auto">
          <a:xfrm rot="10800000">
            <a:off x="1447685" y="3438867"/>
            <a:ext cx="3636334" cy="217627"/>
          </a:xfrm>
          <a:prstGeom prst="triangle">
            <a:avLst/>
          </a:prstGeom>
          <a:solidFill>
            <a:schemeClr val="tx2"/>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17" name="TextBox 16">
            <a:extLst>
              <a:ext uri="{FF2B5EF4-FFF2-40B4-BE49-F238E27FC236}">
                <a16:creationId xmlns:a16="http://schemas.microsoft.com/office/drawing/2014/main" id="{B0A1CFB2-A8DD-0471-0BEE-5E17C5F61E5C}"/>
              </a:ext>
            </a:extLst>
          </p:cNvPr>
          <p:cNvSpPr txBox="1"/>
          <p:nvPr/>
        </p:nvSpPr>
        <p:spPr>
          <a:xfrm>
            <a:off x="340319" y="3695399"/>
            <a:ext cx="5552111" cy="907941"/>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600" dirty="0"/>
              <a:t>Facilitate </a:t>
            </a:r>
            <a:r>
              <a:rPr lang="en-US" sz="1600" b="1" dirty="0">
                <a:solidFill>
                  <a:schemeClr val="accent6">
                    <a:lumMod val="75000"/>
                  </a:schemeClr>
                </a:solidFill>
              </a:rPr>
              <a:t>progress</a:t>
            </a:r>
            <a:r>
              <a:rPr lang="en-US" sz="1600" dirty="0"/>
              <a:t> but add </a:t>
            </a:r>
            <a:r>
              <a:rPr lang="en-US" sz="1600" b="1" dirty="0">
                <a:solidFill>
                  <a:srgbClr val="FF0000"/>
                </a:solidFill>
              </a:rPr>
              <a:t>complexity</a:t>
            </a:r>
            <a:r>
              <a:rPr lang="en-US" sz="1600" dirty="0"/>
              <a:t> </a:t>
            </a:r>
          </a:p>
          <a:p>
            <a:pPr marL="285750" indent="-285750">
              <a:spcAft>
                <a:spcPts val="300"/>
              </a:spcAft>
              <a:buFont typeface="Arial" panose="020B0604020202020204" pitchFamily="34" charset="0"/>
              <a:buChar char="•"/>
            </a:pPr>
            <a:r>
              <a:rPr lang="en-US" sz="1600" dirty="0"/>
              <a:t>Incentives to </a:t>
            </a:r>
            <a:r>
              <a:rPr lang="en-US" sz="1600" b="1" dirty="0"/>
              <a:t>opt-in</a:t>
            </a:r>
            <a:r>
              <a:rPr lang="en-US" sz="1600" dirty="0"/>
              <a:t> (for take-up) vs </a:t>
            </a:r>
            <a:r>
              <a:rPr lang="en-US" sz="1600" b="1" dirty="0"/>
              <a:t>mandatory</a:t>
            </a:r>
            <a:r>
              <a:rPr lang="en-US" sz="1600" dirty="0"/>
              <a:t> criteria</a:t>
            </a:r>
          </a:p>
          <a:p>
            <a:pPr marL="285750" indent="-285750">
              <a:spcAft>
                <a:spcPts val="300"/>
              </a:spcAft>
              <a:buFont typeface="Arial" panose="020B0604020202020204" pitchFamily="34" charset="0"/>
              <a:buChar char="•"/>
            </a:pPr>
            <a:r>
              <a:rPr lang="en-US" sz="1600" dirty="0"/>
              <a:t>Potential for </a:t>
            </a:r>
            <a:r>
              <a:rPr lang="en-US" sz="1600" b="1" dirty="0">
                <a:solidFill>
                  <a:schemeClr val="accent6">
                    <a:lumMod val="75000"/>
                  </a:schemeClr>
                </a:solidFill>
              </a:rPr>
              <a:t>improvements</a:t>
            </a:r>
            <a:r>
              <a:rPr lang="en-US" sz="1600" b="1" dirty="0"/>
              <a:t> to national frameworks</a:t>
            </a:r>
          </a:p>
        </p:txBody>
      </p:sp>
      <p:sp>
        <p:nvSpPr>
          <p:cNvPr id="20" name="Isosceles Triangle 19">
            <a:extLst>
              <a:ext uri="{FF2B5EF4-FFF2-40B4-BE49-F238E27FC236}">
                <a16:creationId xmlns:a16="http://schemas.microsoft.com/office/drawing/2014/main" id="{D7E514FF-2C94-D3EA-7A57-B54A90B555DF}"/>
              </a:ext>
            </a:extLst>
          </p:cNvPr>
          <p:cNvSpPr/>
          <p:nvPr/>
        </p:nvSpPr>
        <p:spPr bwMode="auto">
          <a:xfrm rot="10800000">
            <a:off x="6360096" y="3459122"/>
            <a:ext cx="2340334" cy="212785"/>
          </a:xfrm>
          <a:prstGeom prst="triangle">
            <a:avLst/>
          </a:prstGeom>
          <a:solidFill>
            <a:schemeClr val="tx2"/>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5" name="Rectangle 4">
            <a:extLst>
              <a:ext uri="{FF2B5EF4-FFF2-40B4-BE49-F238E27FC236}">
                <a16:creationId xmlns:a16="http://schemas.microsoft.com/office/drawing/2014/main" id="{135A1A42-90ED-A8A6-0759-26E1255DDD75}"/>
              </a:ext>
            </a:extLst>
          </p:cNvPr>
          <p:cNvSpPr/>
          <p:nvPr/>
        </p:nvSpPr>
        <p:spPr bwMode="auto">
          <a:xfrm>
            <a:off x="395827" y="1040191"/>
            <a:ext cx="8404225" cy="307777"/>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kumimoji="0" lang="en-GB" sz="1400" i="0" u="none" strike="noStrike" cap="none" normalizeH="0" baseline="0" dirty="0">
                <a:ln>
                  <a:noFill/>
                </a:ln>
                <a:solidFill>
                  <a:schemeClr val="tx2"/>
                </a:solidFill>
                <a:effectLst/>
                <a:latin typeface="Arial" charset="0"/>
                <a:ea typeface="ヒラギノ角ゴ Pro W3" pitchFamily="-64" charset="-128"/>
              </a:rPr>
              <a:t>Potential combination of approaches</a:t>
            </a:r>
          </a:p>
        </p:txBody>
      </p:sp>
      <p:sp>
        <p:nvSpPr>
          <p:cNvPr id="9" name="TextBox 8">
            <a:extLst>
              <a:ext uri="{FF2B5EF4-FFF2-40B4-BE49-F238E27FC236}">
                <a16:creationId xmlns:a16="http://schemas.microsoft.com/office/drawing/2014/main" id="{02A42970-7AFE-224B-9F56-B4A34C329A9A}"/>
              </a:ext>
            </a:extLst>
          </p:cNvPr>
          <p:cNvSpPr txBox="1"/>
          <p:nvPr/>
        </p:nvSpPr>
        <p:spPr>
          <a:xfrm>
            <a:off x="6100052" y="3695399"/>
            <a:ext cx="2951824" cy="869469"/>
          </a:xfrm>
          <a:prstGeom prst="rect">
            <a:avLst/>
          </a:prstGeom>
          <a:noFill/>
        </p:spPr>
        <p:txBody>
          <a:bodyPr wrap="square">
            <a:spAutoFit/>
          </a:bodyPr>
          <a:lstStyle/>
          <a:p>
            <a:pPr marL="285750" indent="-285750" algn="l" eaLnBrk="0" hangingPunct="0">
              <a:spcBef>
                <a:spcPts val="0"/>
              </a:spcBef>
              <a:spcAft>
                <a:spcPts val="300"/>
              </a:spcAft>
              <a:buFont typeface="Arial" panose="020B0604020202020204" pitchFamily="34" charset="0"/>
              <a:buChar char="•"/>
            </a:pPr>
            <a:r>
              <a:rPr lang="en-US" sz="1600" dirty="0">
                <a:latin typeface="Arial" charset="0"/>
                <a:ea typeface="ヒラギノ角ゴ Pro W3" pitchFamily="-64" charset="-128"/>
              </a:rPr>
              <a:t>V</a:t>
            </a:r>
            <a:r>
              <a:rPr kumimoji="0" lang="en-US" sz="1600" i="0" u="none" strike="noStrike" cap="none" normalizeH="0" baseline="0" dirty="0">
                <a:ln>
                  <a:noFill/>
                </a:ln>
                <a:effectLst/>
                <a:latin typeface="Arial" charset="0"/>
                <a:ea typeface="ヒラギノ角ゴ Pro W3" pitchFamily="-64" charset="-128"/>
              </a:rPr>
              <a:t>anguard signals </a:t>
            </a:r>
            <a:r>
              <a:rPr kumimoji="0" lang="en-US" sz="1600" b="1" i="0" u="none" strike="noStrike" cap="none" normalizeH="0" baseline="0" dirty="0">
                <a:ln>
                  <a:noFill/>
                </a:ln>
                <a:solidFill>
                  <a:schemeClr val="accent6">
                    <a:lumMod val="75000"/>
                  </a:schemeClr>
                </a:solidFill>
                <a:effectLst/>
                <a:latin typeface="Arial" charset="0"/>
                <a:ea typeface="ヒラギノ角ゴ Pro W3" pitchFamily="-64" charset="-128"/>
              </a:rPr>
              <a:t>need for change</a:t>
            </a:r>
            <a:endParaRPr lang="en-GB" sz="1600" b="1" dirty="0">
              <a:solidFill>
                <a:schemeClr val="accent6">
                  <a:lumMod val="75000"/>
                </a:schemeClr>
              </a:solidFill>
              <a:latin typeface="Arial" charset="0"/>
              <a:ea typeface="ヒラギノ角ゴ Pro W3" pitchFamily="-64" charset="-128"/>
            </a:endParaRPr>
          </a:p>
          <a:p>
            <a:pPr marL="285750" indent="-285750" algn="l" eaLnBrk="0" hangingPunct="0">
              <a:spcBef>
                <a:spcPts val="0"/>
              </a:spcBef>
              <a:spcAft>
                <a:spcPts val="300"/>
              </a:spcAft>
              <a:buFont typeface="Arial" panose="020B0604020202020204" pitchFamily="34" charset="0"/>
              <a:buChar char="•"/>
            </a:pPr>
            <a:r>
              <a:rPr kumimoji="0" lang="en-GB" sz="1600" b="1" i="0" u="none" strike="noStrike" cap="none" normalizeH="0" baseline="0" dirty="0">
                <a:ln>
                  <a:noFill/>
                </a:ln>
                <a:solidFill>
                  <a:srgbClr val="FF0000"/>
                </a:solidFill>
                <a:effectLst/>
                <a:latin typeface="Arial" charset="0"/>
                <a:ea typeface="ヒラギノ角ゴ Pro W3" pitchFamily="-64" charset="-128"/>
              </a:rPr>
              <a:t>Differentiated integration</a:t>
            </a:r>
            <a:endParaRPr kumimoji="0" lang="en-US" sz="1600" b="1" i="0" u="none" strike="noStrike" cap="none" normalizeH="0" baseline="0" dirty="0">
              <a:ln>
                <a:noFill/>
              </a:ln>
              <a:solidFill>
                <a:srgbClr val="FF0000"/>
              </a:solidFill>
              <a:effectLst/>
              <a:latin typeface="Arial" charset="0"/>
              <a:ea typeface="ヒラギノ角ゴ Pro W3" pitchFamily="-64" charset="-128"/>
            </a:endParaRPr>
          </a:p>
        </p:txBody>
      </p:sp>
    </p:spTree>
    <p:extLst>
      <p:ext uri="{BB962C8B-B14F-4D97-AF65-F5344CB8AC3E}">
        <p14:creationId xmlns:p14="http://schemas.microsoft.com/office/powerpoint/2010/main" val="408199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GB" dirty="0"/>
              <a:t>Crucial complements</a:t>
            </a:r>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16</a:t>
            </a:fld>
            <a:endParaRPr lang="en-GB" dirty="0"/>
          </a:p>
        </p:txBody>
      </p:sp>
      <p:sp>
        <p:nvSpPr>
          <p:cNvPr id="9" name="Rectangle 8">
            <a:extLst>
              <a:ext uri="{FF2B5EF4-FFF2-40B4-BE49-F238E27FC236}">
                <a16:creationId xmlns:a16="http://schemas.microsoft.com/office/drawing/2014/main" id="{230C8CD3-2D53-5BBA-7E95-96A52CB7CFF4}"/>
              </a:ext>
            </a:extLst>
          </p:cNvPr>
          <p:cNvSpPr/>
          <p:nvPr/>
        </p:nvSpPr>
        <p:spPr bwMode="auto">
          <a:xfrm>
            <a:off x="591666" y="1049875"/>
            <a:ext cx="8208385"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a:ln>
                  <a:noFill/>
                </a:ln>
                <a:solidFill>
                  <a:schemeClr val="tx2"/>
                </a:solidFill>
                <a:effectLst/>
                <a:latin typeface="Arial" charset="0"/>
                <a:ea typeface="ヒラギノ角ゴ Pro W3" pitchFamily="-64" charset="-128"/>
              </a:rPr>
              <a:t>Essential to foster CMU, but progress will take longer...</a:t>
            </a:r>
          </a:p>
        </p:txBody>
      </p:sp>
      <p:sp>
        <p:nvSpPr>
          <p:cNvPr id="10" name="Rectangle 9">
            <a:extLst>
              <a:ext uri="{FF2B5EF4-FFF2-40B4-BE49-F238E27FC236}">
                <a16:creationId xmlns:a16="http://schemas.microsoft.com/office/drawing/2014/main" id="{28912E4E-3755-6DDE-75A5-0F8DB395553E}"/>
              </a:ext>
            </a:extLst>
          </p:cNvPr>
          <p:cNvSpPr/>
          <p:nvPr/>
        </p:nvSpPr>
        <p:spPr bwMode="auto">
          <a:xfrm>
            <a:off x="591666" y="1517440"/>
            <a:ext cx="8208384" cy="1137624"/>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ts val="0"/>
              </a:spcBef>
              <a:spcAft>
                <a:spcPct val="0"/>
              </a:spcAft>
              <a:buClrTx/>
              <a:buSzTx/>
              <a:buFontTx/>
              <a:buNone/>
              <a:tabLst/>
            </a:pPr>
            <a:r>
              <a:rPr kumimoji="0" lang="en-GB" sz="1600" b="1" i="0" u="none" strike="noStrike" cap="none" normalizeH="0" baseline="0" dirty="0">
                <a:ln>
                  <a:noFill/>
                </a:ln>
                <a:solidFill>
                  <a:schemeClr val="tx2"/>
                </a:solidFill>
                <a:effectLst/>
                <a:latin typeface="Arial" charset="0"/>
                <a:ea typeface="ヒラギノ角ゴ Pro W3" pitchFamily="-64" charset="-128"/>
              </a:rPr>
              <a:t>Safe asset </a:t>
            </a:r>
          </a:p>
          <a:p>
            <a:pPr marL="0" marR="0" indent="0" algn="l" defTabSz="914400" rtl="0" eaLnBrk="0" fontAlgn="base" latinLnBrk="0" hangingPunct="0">
              <a:lnSpc>
                <a:spcPct val="100000"/>
              </a:lnSpc>
              <a:spcBef>
                <a:spcPts val="0"/>
              </a:spcBef>
              <a:spcAft>
                <a:spcPct val="0"/>
              </a:spcAft>
              <a:buClrTx/>
              <a:buSzTx/>
              <a:buFontTx/>
              <a:buNone/>
              <a:tabLst/>
            </a:pPr>
            <a:r>
              <a:rPr lang="en-GB" sz="1600" dirty="0">
                <a:latin typeface="Arial" charset="0"/>
                <a:ea typeface="ヒラギノ角ゴ Pro W3" pitchFamily="-64" charset="-128"/>
              </a:rPr>
              <a:t>Several </a:t>
            </a:r>
            <a:r>
              <a:rPr lang="en-GB" sz="1600" b="1" dirty="0">
                <a:latin typeface="Arial" charset="0"/>
                <a:ea typeface="ヒラギノ角ゴ Pro W3" pitchFamily="-64" charset="-128"/>
              </a:rPr>
              <a:t>benefits</a:t>
            </a:r>
            <a:r>
              <a:rPr lang="en-GB" sz="1600" dirty="0">
                <a:latin typeface="Arial" charset="0"/>
                <a:ea typeface="ヒラギノ角ゴ Pro W3" pitchFamily="-64" charset="-128"/>
              </a:rPr>
              <a:t> of risk-free benchmark to support market development and decouple from domestic dynamics: </a:t>
            </a:r>
            <a:r>
              <a:rPr lang="en-GB" sz="1600" b="1" dirty="0">
                <a:latin typeface="Arial" charset="0"/>
                <a:ea typeface="ヒラギノ角ゴ Pro W3" pitchFamily="-64" charset="-128"/>
              </a:rPr>
              <a:t>p</a:t>
            </a:r>
            <a:r>
              <a:rPr kumimoji="0" lang="en-GB" sz="1600" b="1" i="0" u="none" strike="noStrike" cap="none" normalizeH="0" baseline="0" dirty="0">
                <a:ln>
                  <a:noFill/>
                </a:ln>
                <a:solidFill>
                  <a:schemeClr val="tx1"/>
                </a:solidFill>
                <a:effectLst/>
                <a:latin typeface="Arial" charset="0"/>
                <a:ea typeface="ヒラギノ角ゴ Pro W3" pitchFamily="-64" charset="-128"/>
              </a:rPr>
              <a:t>ermanent</a:t>
            </a:r>
            <a:r>
              <a:rPr kumimoji="0" lang="en-GB" sz="1600" b="0" i="0" u="none" strike="noStrike" cap="none" normalizeH="0" baseline="0" dirty="0">
                <a:ln>
                  <a:noFill/>
                </a:ln>
                <a:solidFill>
                  <a:schemeClr val="tx1"/>
                </a:solidFill>
                <a:effectLst/>
                <a:latin typeface="Arial" charset="0"/>
                <a:ea typeface="ヒラギノ角ゴ Pro W3" pitchFamily="-64" charset="-128"/>
              </a:rPr>
              <a:t> issuance </a:t>
            </a:r>
            <a:r>
              <a:rPr lang="en-GB" sz="1600" dirty="0">
                <a:latin typeface="Arial" charset="0"/>
                <a:ea typeface="ヒラギノ角ゴ Pro W3" pitchFamily="-64" charset="-128"/>
              </a:rPr>
              <a:t>is a key feature</a:t>
            </a:r>
            <a:endParaRPr kumimoji="0" lang="en-GB" sz="1600" b="0" i="0" u="none" strike="noStrike" cap="none" normalizeH="0" baseline="0" dirty="0">
              <a:ln>
                <a:noFill/>
              </a:ln>
              <a:solidFill>
                <a:schemeClr val="tx1"/>
              </a:solidFill>
              <a:effectLst/>
              <a:latin typeface="Arial" charset="0"/>
              <a:ea typeface="ヒラギノ角ゴ Pro W3" pitchFamily="-64" charset="-128"/>
            </a:endParaRPr>
          </a:p>
        </p:txBody>
      </p:sp>
      <p:sp>
        <p:nvSpPr>
          <p:cNvPr id="11" name="Rectangle 10">
            <a:extLst>
              <a:ext uri="{FF2B5EF4-FFF2-40B4-BE49-F238E27FC236}">
                <a16:creationId xmlns:a16="http://schemas.microsoft.com/office/drawing/2014/main" id="{CCD36D22-FD4F-2B28-3F04-8384BCB43939}"/>
              </a:ext>
            </a:extLst>
          </p:cNvPr>
          <p:cNvSpPr/>
          <p:nvPr/>
        </p:nvSpPr>
        <p:spPr bwMode="auto">
          <a:xfrm>
            <a:off x="591665" y="2753297"/>
            <a:ext cx="4691535" cy="1883359"/>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ts val="0"/>
              </a:spcBef>
              <a:spcAft>
                <a:spcPct val="0"/>
              </a:spcAft>
              <a:buClrTx/>
              <a:buSzTx/>
              <a:buFontTx/>
              <a:buNone/>
              <a:tabLst/>
            </a:pPr>
            <a:r>
              <a:rPr kumimoji="0" lang="en-GB" sz="1600" b="1" i="0" u="none" strike="noStrike" cap="none" normalizeH="0" baseline="0" dirty="0">
                <a:ln>
                  <a:noFill/>
                </a:ln>
                <a:solidFill>
                  <a:schemeClr val="tx2"/>
                </a:solidFill>
                <a:effectLst/>
                <a:latin typeface="Arial" charset="0"/>
                <a:ea typeface="ヒラギノ角ゴ Pro W3" pitchFamily="-64" charset="-128"/>
              </a:rPr>
              <a:t>Banking Union</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r>
              <a:rPr lang="en-GB" sz="1600" dirty="0">
                <a:latin typeface="Arial" charset="0"/>
                <a:ea typeface="ヒラギノ角ゴ Pro W3" pitchFamily="-64" charset="-128"/>
              </a:rPr>
              <a:t>More </a:t>
            </a:r>
            <a:r>
              <a:rPr lang="en-GB" sz="1600" b="1" dirty="0">
                <a:latin typeface="Arial" charset="0"/>
                <a:ea typeface="ヒラギノ角ゴ Pro W3" pitchFamily="-64" charset="-128"/>
              </a:rPr>
              <a:t>resilient, efficient and competitive banks </a:t>
            </a:r>
            <a:r>
              <a:rPr lang="en-GB" sz="1600" dirty="0">
                <a:latin typeface="Arial" charset="0"/>
                <a:ea typeface="ヒラギノ角ゴ Pro W3" pitchFamily="-64" charset="-128"/>
              </a:rPr>
              <a:t>for deeper capital markets and finance EU priorities</a:t>
            </a:r>
            <a:endParaRPr kumimoji="0" lang="en-GB" sz="1600" b="0" i="0" u="none" strike="noStrike" cap="none" normalizeH="0" baseline="0" dirty="0">
              <a:ln>
                <a:noFill/>
              </a:ln>
              <a:solidFill>
                <a:schemeClr val="tx1"/>
              </a:solidFill>
              <a:effectLst/>
              <a:latin typeface="Arial" charset="0"/>
              <a:ea typeface="ヒラギノ角ゴ Pro W3" pitchFamily="-64" charset="-128"/>
            </a:endParaRP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r>
              <a:rPr lang="en-GB" sz="1600" b="1" dirty="0">
                <a:latin typeface="Arial" charset="0"/>
                <a:ea typeface="ヒラギノ角ゴ Pro W3" pitchFamily="-64" charset="-128"/>
              </a:rPr>
              <a:t>More c</a:t>
            </a:r>
            <a:r>
              <a:rPr kumimoji="0" lang="en-GB" sz="1600" b="1" i="0" u="none" strike="noStrike" cap="none" normalizeH="0" baseline="0" dirty="0">
                <a:ln>
                  <a:noFill/>
                </a:ln>
                <a:effectLst/>
                <a:latin typeface="Arial" charset="0"/>
                <a:ea typeface="ヒラギノ角ゴ Pro W3" pitchFamily="-64" charset="-128"/>
              </a:rPr>
              <a:t>ross-border banking </a:t>
            </a:r>
            <a:r>
              <a:rPr lang="en-GB" sz="1600" dirty="0">
                <a:latin typeface="Arial" charset="0"/>
                <a:ea typeface="ヒラギノ角ゴ Pro W3" pitchFamily="-64" charset="-128"/>
              </a:rPr>
              <a:t>to reduce fragmentation and bank-sovereign nexus</a:t>
            </a:r>
            <a:r>
              <a:rPr kumimoji="0" lang="en-GB" sz="1600" i="0" u="none" strike="noStrike" cap="none" normalizeH="0" baseline="0" dirty="0">
                <a:ln>
                  <a:noFill/>
                </a:ln>
                <a:effectLst/>
                <a:latin typeface="Arial" charset="0"/>
                <a:ea typeface="ヒラギノ角ゴ Pro W3" pitchFamily="-64" charset="-128"/>
              </a:rPr>
              <a:t> (</a:t>
            </a:r>
            <a:r>
              <a:rPr lang="en-GB" sz="1600" dirty="0">
                <a:latin typeface="Arial" charset="0"/>
                <a:ea typeface="ヒラギノ角ゴ Pro W3" pitchFamily="-64" charset="-128"/>
              </a:rPr>
              <a:t>lower </a:t>
            </a:r>
            <a:r>
              <a:rPr kumimoji="0" lang="en-GB" sz="1600" b="0" i="0" u="none" strike="noStrike" cap="none" normalizeH="0" baseline="0" dirty="0">
                <a:ln>
                  <a:noFill/>
                </a:ln>
                <a:effectLst/>
                <a:latin typeface="Arial" charset="0"/>
                <a:ea typeface="ヒラギノ角ゴ Pro W3" pitchFamily="-64" charset="-128"/>
              </a:rPr>
              <a:t>risks and costs for banks)</a:t>
            </a:r>
          </a:p>
        </p:txBody>
      </p:sp>
      <p:sp>
        <p:nvSpPr>
          <p:cNvPr id="13" name="Rectangle 12">
            <a:extLst>
              <a:ext uri="{FF2B5EF4-FFF2-40B4-BE49-F238E27FC236}">
                <a16:creationId xmlns:a16="http://schemas.microsoft.com/office/drawing/2014/main" id="{33884609-25A8-8ABC-F2B0-50EC8C2E2804}"/>
              </a:ext>
            </a:extLst>
          </p:cNvPr>
          <p:cNvSpPr/>
          <p:nvPr/>
        </p:nvSpPr>
        <p:spPr bwMode="auto">
          <a:xfrm>
            <a:off x="5357091" y="2753297"/>
            <a:ext cx="3446934" cy="1883359"/>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18000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ts val="0"/>
              </a:spcBef>
              <a:spcAft>
                <a:spcPct val="0"/>
              </a:spcAft>
              <a:buClrTx/>
              <a:buSzTx/>
              <a:buFontTx/>
              <a:buNone/>
              <a:tabLst/>
            </a:pPr>
            <a:r>
              <a:rPr kumimoji="0" lang="en-GB" sz="1600" b="1" i="0" u="none" strike="noStrike" cap="none" normalizeH="0" baseline="0" dirty="0">
                <a:ln>
                  <a:noFill/>
                </a:ln>
                <a:solidFill>
                  <a:schemeClr val="tx2"/>
                </a:solidFill>
                <a:effectLst/>
                <a:latin typeface="Arial" charset="0"/>
                <a:ea typeface="ヒラギノ角ゴ Pro W3" pitchFamily="-64" charset="-128"/>
              </a:rPr>
              <a:t>Financial literacy</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r>
              <a:rPr lang="en-GB" sz="1600" dirty="0">
                <a:latin typeface="Arial" charset="0"/>
                <a:ea typeface="ヒラギノ角ゴ Pro W3" pitchFamily="-64" charset="-128"/>
              </a:rPr>
              <a:t>Broader </a:t>
            </a:r>
            <a:r>
              <a:rPr lang="en-GB" sz="1600" b="1" dirty="0">
                <a:latin typeface="Arial" charset="0"/>
                <a:ea typeface="ヒラギノ角ゴ Pro W3" pitchFamily="-64" charset="-128"/>
              </a:rPr>
              <a:t>participation</a:t>
            </a:r>
            <a:r>
              <a:rPr lang="en-GB" sz="1600" dirty="0">
                <a:latin typeface="Arial" charset="0"/>
                <a:ea typeface="ヒラギノ角ゴ Pro W3" pitchFamily="-64" charset="-128"/>
              </a:rPr>
              <a:t> from households, SMEs</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r>
              <a:rPr lang="en-GB" sz="1600" dirty="0">
                <a:latin typeface="Arial" charset="0"/>
                <a:ea typeface="ヒラギノ角ゴ Pro W3" pitchFamily="-64" charset="-128"/>
              </a:rPr>
              <a:t>More </a:t>
            </a:r>
            <a:r>
              <a:rPr lang="en-GB" sz="1600" b="1" dirty="0">
                <a:latin typeface="Arial" charset="0"/>
                <a:ea typeface="ヒラギノ角ゴ Pro W3" pitchFamily="-64" charset="-128"/>
              </a:rPr>
              <a:t>trust</a:t>
            </a:r>
            <a:r>
              <a:rPr lang="en-GB" sz="1600" dirty="0">
                <a:latin typeface="Arial" charset="0"/>
                <a:ea typeface="ヒラギノ角ゴ Pro W3" pitchFamily="-64" charset="-128"/>
              </a:rPr>
              <a:t> in capital markets, more funds to real economy</a:t>
            </a: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endParaRPr lang="en-GB" sz="1600" dirty="0">
              <a:latin typeface="Arial" charset="0"/>
              <a:ea typeface="ヒラギノ角ゴ Pro W3" pitchFamily="-64" charset="-128"/>
            </a:endParaRPr>
          </a:p>
          <a:p>
            <a:pPr marL="285750" marR="0" indent="-285750" algn="l" defTabSz="914400" rtl="0" eaLnBrk="0" fontAlgn="base" latinLnBrk="0" hangingPunct="0">
              <a:lnSpc>
                <a:spcPct val="100000"/>
              </a:lnSpc>
              <a:spcBef>
                <a:spcPts val="0"/>
              </a:spcBef>
              <a:spcAft>
                <a:spcPct val="0"/>
              </a:spcAft>
              <a:buClrTx/>
              <a:buSzTx/>
              <a:buFont typeface="Arial" panose="020B0604020202020204" pitchFamily="34" charset="0"/>
              <a:buChar char="•"/>
              <a:tabLst/>
            </a:pPr>
            <a:endParaRPr kumimoji="0" lang="en-GB" sz="1600" b="0" i="0" u="none" strike="noStrike" cap="none" normalizeH="0" baseline="0" dirty="0">
              <a:ln>
                <a:noFill/>
              </a:ln>
              <a:solidFill>
                <a:schemeClr val="tx1"/>
              </a:solidFill>
              <a:effectLst/>
              <a:latin typeface="Arial" charset="0"/>
              <a:ea typeface="ヒラギノ角ゴ Pro W3" pitchFamily="-64" charset="-128"/>
            </a:endParaRPr>
          </a:p>
        </p:txBody>
      </p:sp>
    </p:spTree>
    <p:extLst>
      <p:ext uri="{BB962C8B-B14F-4D97-AF65-F5344CB8AC3E}">
        <p14:creationId xmlns:p14="http://schemas.microsoft.com/office/powerpoint/2010/main" val="994270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GB" dirty="0"/>
              <a:t>What’s next? </a:t>
            </a:r>
            <a:endParaRPr lang="en-GB" sz="2000"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17</a:t>
            </a:fld>
            <a:endParaRPr lang="en-GB" dirty="0"/>
          </a:p>
        </p:txBody>
      </p:sp>
      <p:sp>
        <p:nvSpPr>
          <p:cNvPr id="9" name="Rectangle 8">
            <a:extLst>
              <a:ext uri="{FF2B5EF4-FFF2-40B4-BE49-F238E27FC236}">
                <a16:creationId xmlns:a16="http://schemas.microsoft.com/office/drawing/2014/main" id="{230C8CD3-2D53-5BBA-7E95-96A52CB7CFF4}"/>
              </a:ext>
            </a:extLst>
          </p:cNvPr>
          <p:cNvSpPr/>
          <p:nvPr/>
        </p:nvSpPr>
        <p:spPr bwMode="auto">
          <a:xfrm>
            <a:off x="591666" y="1049875"/>
            <a:ext cx="8208385"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b="1" i="0" u="none" strike="noStrike" cap="none" normalizeH="0" baseline="0" dirty="0">
                <a:ln>
                  <a:noFill/>
                </a:ln>
                <a:solidFill>
                  <a:schemeClr val="tx2"/>
                </a:solidFill>
                <a:effectLst/>
                <a:latin typeface="Arial" charset="0"/>
                <a:ea typeface="ヒラギノ角ゴ Pro W3" pitchFamily="-64" charset="-128"/>
              </a:rPr>
              <a:t>ECB actively supporting Commission’s efforts to implement proposals</a:t>
            </a:r>
          </a:p>
        </p:txBody>
      </p:sp>
      <p:sp>
        <p:nvSpPr>
          <p:cNvPr id="10" name="Rectangle 9">
            <a:extLst>
              <a:ext uri="{FF2B5EF4-FFF2-40B4-BE49-F238E27FC236}">
                <a16:creationId xmlns:a16="http://schemas.microsoft.com/office/drawing/2014/main" id="{28912E4E-3755-6DDE-75A5-0F8DB395553E}"/>
              </a:ext>
            </a:extLst>
          </p:cNvPr>
          <p:cNvSpPr/>
          <p:nvPr/>
        </p:nvSpPr>
        <p:spPr bwMode="auto">
          <a:xfrm>
            <a:off x="591666" y="1517439"/>
            <a:ext cx="8208384" cy="2086754"/>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ts val="0"/>
              </a:spcBef>
              <a:spcAft>
                <a:spcPct val="0"/>
              </a:spcAft>
              <a:buClrTx/>
              <a:buSzTx/>
              <a:buFontTx/>
              <a:buNone/>
              <a:tabLst/>
            </a:pPr>
            <a:r>
              <a:rPr lang="en-GB" sz="1600" b="1" dirty="0">
                <a:solidFill>
                  <a:schemeClr val="tx2"/>
                </a:solidFill>
                <a:latin typeface="Arial" charset="0"/>
                <a:ea typeface="ヒラギノ角ゴ Pro W3" pitchFamily="-64" charset="-128"/>
              </a:rPr>
              <a:t>Analytical and policy deep-dive</a:t>
            </a:r>
            <a:endParaRPr kumimoji="0" lang="en-GB" sz="1600" b="1" i="0" u="none" strike="noStrike" cap="none" normalizeH="0" baseline="0" dirty="0">
              <a:ln>
                <a:noFill/>
              </a:ln>
              <a:solidFill>
                <a:schemeClr val="tx2"/>
              </a:solidFill>
              <a:effectLst/>
              <a:latin typeface="Arial" charset="0"/>
              <a:ea typeface="ヒラギノ角ゴ Pro W3" pitchFamily="-64" charset="-128"/>
            </a:endParaRPr>
          </a:p>
          <a:p>
            <a:pPr marL="285750" marR="0" indent="-285750" algn="l" defTabSz="914400" rtl="0" eaLnBrk="0" fontAlgn="base" latinLnBrk="0" hangingPunct="0">
              <a:lnSpc>
                <a:spcPct val="100000"/>
              </a:lnSpc>
              <a:spcBef>
                <a:spcPts val="0"/>
              </a:spcBef>
              <a:spcAft>
                <a:spcPct val="0"/>
              </a:spcAft>
              <a:buClrTx/>
              <a:buSzTx/>
              <a:buFontTx/>
              <a:buChar char="-"/>
              <a:tabLst/>
            </a:pPr>
            <a:r>
              <a:rPr lang="en-US" sz="1600" dirty="0">
                <a:latin typeface="Arial" charset="0"/>
                <a:ea typeface="ヒラギノ角ゴ Pro W3" pitchFamily="-64" charset="-128"/>
              </a:rPr>
              <a:t>“An assessment of the benefits of equity markets and policy implications for Europe’s capital markets union”,</a:t>
            </a:r>
            <a:r>
              <a:rPr lang="en-GB" sz="1600" dirty="0">
                <a:latin typeface="Arial" charset="0"/>
                <a:ea typeface="ヒラギノ角ゴ Pro W3" pitchFamily="-64" charset="-128"/>
              </a:rPr>
              <a:t> forthcoming publication</a:t>
            </a:r>
          </a:p>
          <a:p>
            <a:pPr marL="285750" marR="0" indent="-285750" algn="l" defTabSz="914400" rtl="0" eaLnBrk="0" fontAlgn="base" latinLnBrk="0" hangingPunct="0">
              <a:lnSpc>
                <a:spcPct val="100000"/>
              </a:lnSpc>
              <a:spcBef>
                <a:spcPts val="0"/>
              </a:spcBef>
              <a:spcAft>
                <a:spcPct val="0"/>
              </a:spcAft>
              <a:buClrTx/>
              <a:buSzTx/>
              <a:buFontTx/>
              <a:buChar char="-"/>
              <a:tabLst/>
            </a:pPr>
            <a:r>
              <a:rPr lang="en-GB" sz="1600" dirty="0">
                <a:solidFill>
                  <a:schemeClr val="bg1">
                    <a:lumMod val="65000"/>
                  </a:schemeClr>
                </a:solidFill>
                <a:latin typeface="Arial" charset="0"/>
                <a:ea typeface="ヒラギノ角ゴ Pro W3" pitchFamily="-64" charset="-128"/>
              </a:rPr>
              <a:t>Savings product, preliminary work on existing products</a:t>
            </a:r>
          </a:p>
          <a:p>
            <a:pPr marL="285750" marR="0" indent="-285750" algn="l" defTabSz="914400" rtl="0" eaLnBrk="0" fontAlgn="base" latinLnBrk="0" hangingPunct="0">
              <a:lnSpc>
                <a:spcPct val="100000"/>
              </a:lnSpc>
              <a:spcBef>
                <a:spcPts val="0"/>
              </a:spcBef>
              <a:spcAft>
                <a:spcPct val="0"/>
              </a:spcAft>
              <a:buClrTx/>
              <a:buSzTx/>
              <a:buFontTx/>
              <a:buChar char="-"/>
              <a:tabLst/>
            </a:pPr>
            <a:r>
              <a:rPr kumimoji="0" lang="en-GB" sz="1600" b="0" i="0" u="none" strike="noStrike" cap="none" normalizeH="0" baseline="0" dirty="0">
                <a:ln>
                  <a:noFill/>
                </a:ln>
                <a:solidFill>
                  <a:schemeClr val="bg1">
                    <a:lumMod val="65000"/>
                  </a:schemeClr>
                </a:solidFill>
                <a:effectLst/>
                <a:latin typeface="Arial" charset="0"/>
                <a:ea typeface="ヒラギノ角ゴ Pro W3" pitchFamily="-64" charset="-128"/>
              </a:rPr>
              <a:t>C</a:t>
            </a:r>
            <a:r>
              <a:rPr lang="en-GB" sz="1600" dirty="0">
                <a:solidFill>
                  <a:schemeClr val="bg1">
                    <a:lumMod val="65000"/>
                  </a:schemeClr>
                </a:solidFill>
                <a:latin typeface="Arial" charset="0"/>
                <a:ea typeface="ヒラギノ角ゴ Pro W3" pitchFamily="-64" charset="-128"/>
              </a:rPr>
              <a:t>apital markets supervision</a:t>
            </a:r>
          </a:p>
          <a:p>
            <a:pPr marL="285750" marR="0" indent="-285750" algn="l" defTabSz="914400" rtl="0" eaLnBrk="0" fontAlgn="base" latinLnBrk="0" hangingPunct="0">
              <a:lnSpc>
                <a:spcPct val="100000"/>
              </a:lnSpc>
              <a:spcBef>
                <a:spcPts val="0"/>
              </a:spcBef>
              <a:spcAft>
                <a:spcPct val="0"/>
              </a:spcAft>
              <a:buClrTx/>
              <a:buSzTx/>
              <a:buFontTx/>
              <a:buChar char="-"/>
              <a:tabLst/>
            </a:pPr>
            <a:r>
              <a:rPr kumimoji="0" lang="en-GB" sz="1600" b="0" i="0" u="none" strike="noStrike" cap="none" normalizeH="0" baseline="0" dirty="0">
                <a:ln>
                  <a:noFill/>
                </a:ln>
                <a:solidFill>
                  <a:schemeClr val="bg1">
                    <a:lumMod val="65000"/>
                  </a:schemeClr>
                </a:solidFill>
                <a:effectLst/>
                <a:latin typeface="Arial" charset="0"/>
                <a:ea typeface="ヒラギノ角ゴ Pro W3" pitchFamily="-64" charset="-128"/>
              </a:rPr>
              <a:t>Role of institutional investors for VC financing (and CMU)</a:t>
            </a:r>
          </a:p>
          <a:p>
            <a:pPr marL="285750" marR="0" indent="-285750" algn="l" defTabSz="914400" rtl="0" eaLnBrk="0" fontAlgn="base" latinLnBrk="0" hangingPunct="0">
              <a:lnSpc>
                <a:spcPct val="100000"/>
              </a:lnSpc>
              <a:spcBef>
                <a:spcPts val="0"/>
              </a:spcBef>
              <a:spcAft>
                <a:spcPct val="0"/>
              </a:spcAft>
              <a:buClrTx/>
              <a:buSzTx/>
              <a:buFontTx/>
              <a:buChar char="-"/>
              <a:tabLst/>
            </a:pPr>
            <a:r>
              <a:rPr kumimoji="0" lang="en-GB" sz="1600" b="0" i="0" u="none" strike="noStrike" cap="none" normalizeH="0" baseline="0" dirty="0">
                <a:ln>
                  <a:noFill/>
                </a:ln>
                <a:solidFill>
                  <a:schemeClr val="bg1">
                    <a:lumMod val="65000"/>
                  </a:schemeClr>
                </a:solidFill>
                <a:effectLst/>
                <a:latin typeface="Arial" charset="0"/>
                <a:ea typeface="ヒラギノ角ゴ Pro W3" pitchFamily="-64" charset="-128"/>
              </a:rPr>
              <a:t>Identify barriers to</a:t>
            </a:r>
            <a:r>
              <a:rPr lang="en-GB" sz="1600" dirty="0">
                <a:solidFill>
                  <a:schemeClr val="bg1">
                    <a:lumMod val="65000"/>
                  </a:schemeClr>
                </a:solidFill>
                <a:latin typeface="Arial" charset="0"/>
                <a:ea typeface="ヒラギノ角ゴ Pro W3" pitchFamily="-64" charset="-128"/>
              </a:rPr>
              <a:t> capital markets integration, and related costs</a:t>
            </a:r>
          </a:p>
          <a:p>
            <a:pPr marL="285750" marR="0" indent="-285750" algn="l" defTabSz="914400" rtl="0" eaLnBrk="0" fontAlgn="base" latinLnBrk="0" hangingPunct="0">
              <a:lnSpc>
                <a:spcPct val="100000"/>
              </a:lnSpc>
              <a:spcBef>
                <a:spcPts val="0"/>
              </a:spcBef>
              <a:spcAft>
                <a:spcPct val="0"/>
              </a:spcAft>
              <a:buClrTx/>
              <a:buSzTx/>
              <a:buFontTx/>
              <a:buChar char="-"/>
              <a:tabLst/>
            </a:pPr>
            <a:r>
              <a:rPr kumimoji="0" lang="en-GB" sz="1600" b="0" i="0" u="none" strike="noStrike" cap="none" normalizeH="0" baseline="0" dirty="0">
                <a:ln>
                  <a:noFill/>
                </a:ln>
                <a:solidFill>
                  <a:schemeClr val="bg1">
                    <a:lumMod val="65000"/>
                  </a:schemeClr>
                </a:solidFill>
                <a:effectLst/>
                <a:latin typeface="Arial" charset="0"/>
                <a:ea typeface="ヒラギノ角ゴ Pro W3" pitchFamily="-64" charset="-128"/>
              </a:rPr>
              <a:t>Tokenisation and CMU</a:t>
            </a:r>
          </a:p>
        </p:txBody>
      </p:sp>
      <p:sp>
        <p:nvSpPr>
          <p:cNvPr id="4" name="Rectangle 3">
            <a:extLst>
              <a:ext uri="{FF2B5EF4-FFF2-40B4-BE49-F238E27FC236}">
                <a16:creationId xmlns:a16="http://schemas.microsoft.com/office/drawing/2014/main" id="{816299A6-BE5B-C9A6-C566-E73F972A35A1}"/>
              </a:ext>
            </a:extLst>
          </p:cNvPr>
          <p:cNvSpPr/>
          <p:nvPr/>
        </p:nvSpPr>
        <p:spPr bwMode="auto">
          <a:xfrm>
            <a:off x="591666" y="3702425"/>
            <a:ext cx="8208384" cy="950610"/>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32400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ts val="0"/>
              </a:spcBef>
              <a:spcAft>
                <a:spcPct val="0"/>
              </a:spcAft>
              <a:buClrTx/>
              <a:buSzTx/>
              <a:buFontTx/>
              <a:buNone/>
              <a:tabLst/>
            </a:pPr>
            <a:r>
              <a:rPr lang="en-GB" sz="1600" b="1" dirty="0">
                <a:solidFill>
                  <a:schemeClr val="tx2"/>
                </a:solidFill>
                <a:latin typeface="Arial" charset="0"/>
                <a:ea typeface="ヒラギノ角ゴ Pro W3" pitchFamily="-64" charset="-128"/>
              </a:rPr>
              <a:t>Reply to Commission’s consultation on SIU</a:t>
            </a:r>
            <a:endParaRPr kumimoji="0" lang="en-GB" sz="1600" b="1" i="0" u="none" strike="noStrike" cap="none" normalizeH="0" baseline="0" dirty="0">
              <a:ln>
                <a:noFill/>
              </a:ln>
              <a:solidFill>
                <a:schemeClr val="tx2"/>
              </a:solidFill>
              <a:effectLst/>
              <a:latin typeface="Arial" charset="0"/>
              <a:ea typeface="ヒラギノ角ゴ Pro W3" pitchFamily="-64" charset="-128"/>
            </a:endParaRPr>
          </a:p>
          <a:p>
            <a:pPr marL="285750" marR="0" indent="-285750" algn="l" defTabSz="914400" rtl="0" eaLnBrk="0" fontAlgn="base" latinLnBrk="0" hangingPunct="0">
              <a:lnSpc>
                <a:spcPct val="100000"/>
              </a:lnSpc>
              <a:spcBef>
                <a:spcPts val="0"/>
              </a:spcBef>
              <a:spcAft>
                <a:spcPct val="0"/>
              </a:spcAft>
              <a:buClrTx/>
              <a:buSzTx/>
              <a:buFontTx/>
              <a:buChar char="-"/>
              <a:tabLst/>
            </a:pPr>
            <a:r>
              <a:rPr lang="en-GB" sz="1600" dirty="0">
                <a:latin typeface="Arial" charset="0"/>
                <a:ea typeface="ヒラギノ角ゴ Pro W3" pitchFamily="-64" charset="-128"/>
              </a:rPr>
              <a:t>Ongoing work to support the Commission and broader debate, especially on possible models for EU supervision of capital markets</a:t>
            </a:r>
            <a:endParaRPr kumimoji="0" lang="en-GB" sz="1600" b="0" i="0" u="none" strike="noStrike" cap="none" normalizeH="0" baseline="0" dirty="0">
              <a:ln>
                <a:noFill/>
              </a:ln>
              <a:solidFill>
                <a:schemeClr val="tx1"/>
              </a:solidFill>
              <a:effectLst/>
              <a:latin typeface="Arial" charset="0"/>
              <a:ea typeface="ヒラギノ角ゴ Pro W3" pitchFamily="-64" charset="-128"/>
            </a:endParaRPr>
          </a:p>
        </p:txBody>
      </p:sp>
      <p:sp>
        <p:nvSpPr>
          <p:cNvPr id="5" name="Arrow: Up-Down 4">
            <a:extLst>
              <a:ext uri="{FF2B5EF4-FFF2-40B4-BE49-F238E27FC236}">
                <a16:creationId xmlns:a16="http://schemas.microsoft.com/office/drawing/2014/main" id="{D2F8797C-86BC-4364-DF5D-8402E7DF4E94}"/>
              </a:ext>
            </a:extLst>
          </p:cNvPr>
          <p:cNvSpPr/>
          <p:nvPr/>
        </p:nvSpPr>
        <p:spPr bwMode="auto">
          <a:xfrm>
            <a:off x="8214008" y="1517439"/>
            <a:ext cx="855940" cy="3135595"/>
          </a:xfrm>
          <a:prstGeom prst="upDownArrow">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spAutoFit/>
          </a:bodyPr>
          <a:lstStyle/>
          <a:p>
            <a:pPr algn="ctr" eaLnBrk="0" hangingPunct="0">
              <a:spcBef>
                <a:spcPts val="0"/>
              </a:spcBef>
            </a:pPr>
            <a:r>
              <a:rPr kumimoji="0" lang="en-GB" sz="1600" b="1" i="0" u="none" strike="noStrike" cap="none" normalizeH="0" baseline="0" dirty="0">
                <a:ln>
                  <a:noFill/>
                </a:ln>
                <a:solidFill>
                  <a:schemeClr val="tx2"/>
                </a:solidFill>
                <a:effectLst/>
                <a:latin typeface="Arial" charset="0"/>
                <a:ea typeface="ヒラギノ角ゴ Pro W3" pitchFamily="-64" charset="-128"/>
              </a:rPr>
              <a:t>Internal CMU task force</a:t>
            </a:r>
          </a:p>
        </p:txBody>
      </p:sp>
      <p:sp>
        <p:nvSpPr>
          <p:cNvPr id="6" name="TextBox 5">
            <a:extLst>
              <a:ext uri="{FF2B5EF4-FFF2-40B4-BE49-F238E27FC236}">
                <a16:creationId xmlns:a16="http://schemas.microsoft.com/office/drawing/2014/main" id="{6A2BB4E7-2CDD-524A-96FD-21BDAF376BB7}"/>
              </a:ext>
            </a:extLst>
          </p:cNvPr>
          <p:cNvSpPr txBox="1"/>
          <p:nvPr/>
        </p:nvSpPr>
        <p:spPr>
          <a:xfrm>
            <a:off x="7216588" y="17930"/>
            <a:ext cx="1990165" cy="246221"/>
          </a:xfrm>
          <a:prstGeom prst="rect">
            <a:avLst/>
          </a:prstGeom>
          <a:solidFill>
            <a:schemeClr val="bg1"/>
          </a:solidFill>
        </p:spPr>
        <p:txBody>
          <a:bodyPr wrap="square" rtlCol="0">
            <a:spAutoFit/>
          </a:bodyPr>
          <a:lstStyle/>
          <a:p>
            <a:pPr algn="r"/>
            <a:r>
              <a:rPr lang="en-GB" sz="1000" dirty="0">
                <a:solidFill>
                  <a:schemeClr val="tx1">
                    <a:lumMod val="50000"/>
                  </a:schemeClr>
                </a:solidFill>
              </a:rPr>
              <a:t>ECB-CONFIDENTIAL</a:t>
            </a:r>
          </a:p>
        </p:txBody>
      </p:sp>
    </p:spTree>
    <p:extLst>
      <p:ext uri="{BB962C8B-B14F-4D97-AF65-F5344CB8AC3E}">
        <p14:creationId xmlns:p14="http://schemas.microsoft.com/office/powerpoint/2010/main" val="75222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0DA0C9-3431-D9A6-165E-5D27F1122FAF}"/>
              </a:ext>
            </a:extLst>
          </p:cNvPr>
          <p:cNvSpPr>
            <a:spLocks noGrp="1"/>
          </p:cNvSpPr>
          <p:nvPr>
            <p:ph type="pic" sz="quarter" idx="11"/>
          </p:nvPr>
        </p:nvSpPr>
        <p:spPr/>
        <p:txBody>
          <a:bodyPr/>
          <a:lstStyle/>
          <a:p>
            <a:endParaRPr lang="en-GB" dirty="0"/>
          </a:p>
        </p:txBody>
      </p:sp>
      <p:sp>
        <p:nvSpPr>
          <p:cNvPr id="6" name="Text Placeholder 5">
            <a:extLst>
              <a:ext uri="{FF2B5EF4-FFF2-40B4-BE49-F238E27FC236}">
                <a16:creationId xmlns:a16="http://schemas.microsoft.com/office/drawing/2014/main" id="{E7E55E94-8967-C9FA-1D9F-A211CF5CEE19}"/>
              </a:ext>
            </a:extLst>
          </p:cNvPr>
          <p:cNvSpPr>
            <a:spLocks noGrp="1"/>
          </p:cNvSpPr>
          <p:nvPr>
            <p:ph type="body" sz="quarter" idx="15"/>
          </p:nvPr>
        </p:nvSpPr>
        <p:spPr/>
        <p:txBody>
          <a:bodyPr/>
          <a:lstStyle/>
          <a:p>
            <a:r>
              <a:rPr lang="en-US" dirty="0"/>
              <a:t>Annex</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7"/>
          </p:nvPr>
        </p:nvSpPr>
        <p:spPr/>
        <p:txBody>
          <a:bodyPr/>
          <a:lstStyle/>
          <a:p>
            <a:pPr>
              <a:defRPr/>
            </a:pPr>
            <a:fld id="{72AD2B4C-24FD-485E-ADAD-B1E3DC73B16B}" type="slidenum">
              <a:rPr lang="en-GB" smtClean="0"/>
              <a:pPr>
                <a:defRPr/>
              </a:pPr>
              <a:t>18</a:t>
            </a:fld>
            <a:endParaRPr lang="en-GB" dirty="0"/>
          </a:p>
        </p:txBody>
      </p:sp>
    </p:spTree>
    <p:extLst>
      <p:ext uri="{BB962C8B-B14F-4D97-AF65-F5344CB8AC3E}">
        <p14:creationId xmlns:p14="http://schemas.microsoft.com/office/powerpoint/2010/main" val="754625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5">
            <a:extLst>
              <a:ext uri="{FF2B5EF4-FFF2-40B4-BE49-F238E27FC236}">
                <a16:creationId xmlns:a16="http://schemas.microsoft.com/office/drawing/2014/main" id="{F26A41EC-4517-429A-A00D-8FC82128B683}"/>
              </a:ext>
            </a:extLst>
          </p:cNvPr>
          <p:cNvSpPr txBox="1">
            <a:spLocks/>
          </p:cNvSpPr>
          <p:nvPr/>
        </p:nvSpPr>
        <p:spPr bwMode="auto">
          <a:xfrm>
            <a:off x="339292" y="4692604"/>
            <a:ext cx="2576642" cy="4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0000"/>
              </a:lnSpc>
              <a:spcBef>
                <a:spcPts val="0"/>
              </a:spcBef>
              <a:spcAft>
                <a:spcPts val="0"/>
              </a:spcAft>
            </a:pPr>
            <a:r>
              <a:rPr lang="en-GB" sz="600" dirty="0">
                <a:solidFill>
                  <a:schemeClr val="tx1"/>
                </a:solidFill>
                <a:latin typeface="Arial"/>
                <a:cs typeface="Arial"/>
              </a:rPr>
              <a:t>Source: JP Morgan, European Covered Bond Council (ECBC), AFME, SIFMA, ECB Banking Supervision and ECB calculation</a:t>
            </a:r>
          </a:p>
          <a:p>
            <a:pPr>
              <a:lnSpc>
                <a:spcPct val="100000"/>
              </a:lnSpc>
              <a:spcBef>
                <a:spcPts val="0"/>
              </a:spcBef>
              <a:spcAft>
                <a:spcPts val="0"/>
              </a:spcAft>
            </a:pPr>
            <a:endParaRPr lang="en-GB" sz="600" dirty="0">
              <a:solidFill>
                <a:schemeClr val="tx1"/>
              </a:solidFill>
              <a:latin typeface="Arial"/>
              <a:cs typeface="Arial"/>
            </a:endParaRPr>
          </a:p>
        </p:txBody>
      </p:sp>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2" name="Rectangle 2"/>
          <p:cNvSpPr>
            <a:spLocks noGrp="1" noChangeArrowheads="1"/>
          </p:cNvSpPr>
          <p:nvPr>
            <p:ph type="title"/>
          </p:nvPr>
        </p:nvSpPr>
        <p:spPr>
          <a:xfrm>
            <a:off x="163502" y="230014"/>
            <a:ext cx="9278210" cy="286195"/>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r>
              <a:rPr lang="en-GB" altLang="en-US" dirty="0"/>
              <a:t>ECB staff response to the securitisation consultation</a:t>
            </a:r>
          </a:p>
        </p:txBody>
      </p:sp>
      <p:sp>
        <p:nvSpPr>
          <p:cNvPr id="39941" name="Slide Number Placeholder 4"/>
          <p:cNvSpPr>
            <a:spLocks noGrp="1"/>
          </p:cNvSpPr>
          <p:nvPr>
            <p:ph type="sldNum" sz="quarter" idx="10"/>
          </p:nvPr>
        </p:nvSpPr>
        <p:spPr bwMode="auto">
          <a:xfrm>
            <a:off x="6478009" y="4392162"/>
            <a:ext cx="414337" cy="136525"/>
          </a:xfrm>
          <a:noFill/>
        </p:spPr>
        <p:txBody>
          <a:bodyPr vert="horz" wrap="square" numCol="1" anchorCtr="0" compatLnSpc="1">
            <a:prstTxWarp prst="textNoShape">
              <a:avLst/>
            </a:prstTxWarp>
          </a:bodyPr>
          <a:lstStyle>
            <a:lvl1pPr eaLnBrk="0" hangingPunct="0">
              <a:spcBef>
                <a:spcPct val="30000"/>
              </a:spcBef>
              <a:buClr>
                <a:schemeClr val="tx2"/>
              </a:buClr>
              <a:defRPr sz="2200">
                <a:solidFill>
                  <a:schemeClr val="tx1"/>
                </a:solidFill>
                <a:latin typeface="Arial" pitchFamily="34" charset="0"/>
                <a:cs typeface="Arial" pitchFamily="34" charset="0"/>
              </a:defRPr>
            </a:lvl1pPr>
            <a:lvl2pPr marL="742931" indent="-285743" eaLnBrk="0" hangingPunct="0">
              <a:defRPr>
                <a:solidFill>
                  <a:schemeClr val="tx1"/>
                </a:solidFill>
                <a:latin typeface="Arial" pitchFamily="34" charset="0"/>
                <a:cs typeface="Arial" pitchFamily="34" charset="0"/>
              </a:defRPr>
            </a:lvl2pPr>
            <a:lvl3pPr marL="1142972" indent="-228594" eaLnBrk="0" hangingPunct="0">
              <a:defRPr sz="1600">
                <a:solidFill>
                  <a:schemeClr val="tx1"/>
                </a:solidFill>
                <a:latin typeface="Arial" pitchFamily="34" charset="0"/>
                <a:cs typeface="Arial" pitchFamily="34" charset="0"/>
              </a:defRPr>
            </a:lvl3pPr>
            <a:lvl4pPr marL="1600160" indent="-228594" eaLnBrk="0" hangingPunct="0">
              <a:defRPr sz="1600">
                <a:solidFill>
                  <a:schemeClr val="tx1"/>
                </a:solidFill>
                <a:latin typeface="Arial" pitchFamily="34" charset="0"/>
                <a:cs typeface="Arial" pitchFamily="34" charset="0"/>
              </a:defRPr>
            </a:lvl4pPr>
            <a:lvl5pPr marL="2057348" indent="-228594" eaLnBrk="0" hangingPunct="0">
              <a:buFont typeface="Times" pitchFamily="18" charset="0"/>
              <a:defRPr sz="1600" i="1">
                <a:solidFill>
                  <a:schemeClr val="tx1"/>
                </a:solidFill>
                <a:latin typeface="Arial" pitchFamily="34" charset="0"/>
                <a:cs typeface="Arial" pitchFamily="34" charset="0"/>
              </a:defRPr>
            </a:lvl5pPr>
            <a:lvl6pPr marL="2514537" indent="-228594"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726" indent="-228594"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8915" indent="-228594"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103" indent="-228594" eaLnBrk="0" fontAlgn="base" hangingPunct="0">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eaLnBrk="1" hangingPunct="1">
              <a:lnSpc>
                <a:spcPct val="100000"/>
              </a:lnSpc>
              <a:spcBef>
                <a:spcPct val="0"/>
              </a:spcBef>
              <a:buClrTx/>
            </a:pPr>
            <a:fld id="{4955DA97-E807-44DE-981C-D28726AB97F3}" type="slidenum">
              <a:rPr altLang="en-US" sz="900">
                <a:solidFill>
                  <a:schemeClr val="bg1"/>
                </a:solidFill>
                <a:ea typeface="ヒラギノ角ゴ Pro W3"/>
                <a:cs typeface="ヒラギノ角ゴ Pro W3"/>
              </a:rPr>
              <a:pPr eaLnBrk="1" hangingPunct="1">
                <a:lnSpc>
                  <a:spcPct val="100000"/>
                </a:lnSpc>
                <a:spcBef>
                  <a:spcPct val="0"/>
                </a:spcBef>
                <a:buClrTx/>
              </a:pPr>
              <a:t>19</a:t>
            </a:fld>
            <a:endParaRPr altLang="en-US" sz="900" dirty="0">
              <a:solidFill>
                <a:schemeClr val="bg1"/>
              </a:solidFill>
              <a:ea typeface="ヒラギノ角ゴ Pro W3"/>
              <a:cs typeface="ヒラギノ角ゴ Pro W3"/>
            </a:endParaRPr>
          </a:p>
        </p:txBody>
      </p:sp>
      <p:sp>
        <p:nvSpPr>
          <p:cNvPr id="20" name="Rectangle 5">
            <a:extLst>
              <a:ext uri="{FF2B5EF4-FFF2-40B4-BE49-F238E27FC236}">
                <a16:creationId xmlns:a16="http://schemas.microsoft.com/office/drawing/2014/main" id="{9E6F6832-F9FE-464D-8DC5-AC2ED4D9F56D}"/>
              </a:ext>
            </a:extLst>
          </p:cNvPr>
          <p:cNvSpPr>
            <a:spLocks noChangeArrowheads="1"/>
          </p:cNvSpPr>
          <p:nvPr/>
        </p:nvSpPr>
        <p:spPr bwMode="auto">
          <a:xfrm>
            <a:off x="339293" y="1375775"/>
            <a:ext cx="4052450" cy="72261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b"/>
          <a:lstStyle/>
          <a:p>
            <a:pPr>
              <a:defRPr/>
            </a:pPr>
            <a:r>
              <a:rPr lang="en-GB" altLang="en-US" sz="1200" b="1" dirty="0">
                <a:solidFill>
                  <a:schemeClr val="accent1">
                    <a:lumMod val="75000"/>
                  </a:schemeClr>
                </a:solidFill>
                <a:ea typeface="MS PGothic" pitchFamily="34" charset="-128"/>
              </a:rPr>
              <a:t>Issuance of EA true-sale, synthetic securitisation, and of covered bonds </a:t>
            </a:r>
            <a:r>
              <a:rPr lang="en-US" altLang="en-US" sz="1200" dirty="0">
                <a:solidFill>
                  <a:schemeClr val="accent1">
                    <a:lumMod val="75000"/>
                  </a:schemeClr>
                </a:solidFill>
                <a:ea typeface="MS PGothic" pitchFamily="34" charset="-128"/>
              </a:rPr>
              <a:t>(EUR bn notional)</a:t>
            </a:r>
          </a:p>
        </p:txBody>
      </p:sp>
      <p:sp>
        <p:nvSpPr>
          <p:cNvPr id="21" name="Line 7">
            <a:extLst>
              <a:ext uri="{FF2B5EF4-FFF2-40B4-BE49-F238E27FC236}">
                <a16:creationId xmlns:a16="http://schemas.microsoft.com/office/drawing/2014/main" id="{8E0AC36A-A5F8-4C90-A66E-F43D7FFFD14D}"/>
              </a:ext>
            </a:extLst>
          </p:cNvPr>
          <p:cNvSpPr>
            <a:spLocks noChangeShapeType="1"/>
          </p:cNvSpPr>
          <p:nvPr/>
        </p:nvSpPr>
        <p:spPr bwMode="auto">
          <a:xfrm flipH="1">
            <a:off x="339292" y="2103517"/>
            <a:ext cx="3886565" cy="11188"/>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en-GB"/>
          </a:p>
        </p:txBody>
      </p:sp>
      <p:pic>
        <p:nvPicPr>
          <p:cNvPr id="3" name="Picture 2">
            <a:extLst>
              <a:ext uri="{FF2B5EF4-FFF2-40B4-BE49-F238E27FC236}">
                <a16:creationId xmlns:a16="http://schemas.microsoft.com/office/drawing/2014/main" id="{B5F6C139-B23D-8C9D-AA90-FF21A1484EE1}"/>
              </a:ext>
            </a:extLst>
          </p:cNvPr>
          <p:cNvPicPr>
            <a:picLocks noChangeAspect="1"/>
          </p:cNvPicPr>
          <p:nvPr/>
        </p:nvPicPr>
        <p:blipFill>
          <a:blip r:embed="rId3"/>
          <a:stretch>
            <a:fillRect/>
          </a:stretch>
        </p:blipFill>
        <p:spPr>
          <a:xfrm>
            <a:off x="410122" y="2114705"/>
            <a:ext cx="3744906" cy="2520413"/>
          </a:xfrm>
          <a:prstGeom prst="rect">
            <a:avLst/>
          </a:prstGeom>
        </p:spPr>
      </p:pic>
      <p:sp>
        <p:nvSpPr>
          <p:cNvPr id="15" name="Rectangle 14">
            <a:extLst>
              <a:ext uri="{FF2B5EF4-FFF2-40B4-BE49-F238E27FC236}">
                <a16:creationId xmlns:a16="http://schemas.microsoft.com/office/drawing/2014/main" id="{51E99DC7-D8F4-2F11-014A-84C0C890FB50}"/>
              </a:ext>
            </a:extLst>
          </p:cNvPr>
          <p:cNvSpPr/>
          <p:nvPr/>
        </p:nvSpPr>
        <p:spPr bwMode="auto">
          <a:xfrm>
            <a:off x="4636475" y="1579272"/>
            <a:ext cx="3630831" cy="3113332"/>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R="0" algn="l" defTabSz="914400" rtl="0" eaLnBrk="0" fontAlgn="base" latinLnBrk="0" hangingPunct="0">
              <a:lnSpc>
                <a:spcPct val="100000"/>
              </a:lnSpc>
              <a:spcBef>
                <a:spcPct val="50000"/>
              </a:spcBef>
              <a:spcAft>
                <a:spcPct val="0"/>
              </a:spcAft>
              <a:buClrTx/>
              <a:buSzTx/>
              <a:tabLst/>
            </a:pPr>
            <a:r>
              <a:rPr kumimoji="0" lang="en-US" sz="1600" b="1" i="0" u="none" strike="noStrike" cap="none" normalizeH="0" baseline="0" dirty="0">
                <a:ln>
                  <a:noFill/>
                </a:ln>
                <a:effectLst/>
                <a:latin typeface="Arial" charset="0"/>
                <a:ea typeface="ヒラギノ角ゴ Pro W3" pitchFamily="-64" charset="-128"/>
              </a:rPr>
              <a:t>Key messages:</a:t>
            </a:r>
          </a:p>
          <a:p>
            <a:pPr marL="285750" indent="-285750" eaLnBrk="0" hangingPunct="0">
              <a:spcBef>
                <a:spcPct val="50000"/>
              </a:spcBef>
              <a:buFont typeface="Arial" panose="020B0604020202020204" pitchFamily="34" charset="0"/>
              <a:buChar char="•"/>
            </a:pPr>
            <a:r>
              <a:rPr lang="en-US" sz="1600" dirty="0">
                <a:latin typeface="Arial" charset="0"/>
                <a:ea typeface="ヒラギノ角ゴ Pro W3" pitchFamily="-64" charset="-128"/>
              </a:rPr>
              <a:t>Focus on risk transfer/create space on bank’s balance sheet</a:t>
            </a:r>
          </a:p>
          <a:p>
            <a:pPr marL="285750" indent="-285750" eaLnBrk="0" hangingPunct="0">
              <a:spcBef>
                <a:spcPct val="50000"/>
              </a:spcBef>
              <a:buFont typeface="Arial" panose="020B0604020202020204" pitchFamily="34" charset="0"/>
              <a:buChar char="•"/>
            </a:pPr>
            <a:r>
              <a:rPr lang="en-US" sz="1600" dirty="0" err="1">
                <a:latin typeface="Arial" charset="0"/>
                <a:ea typeface="ヒラギノ角ゴ Pro W3" pitchFamily="-64" charset="-128"/>
              </a:rPr>
              <a:t>Standardisation</a:t>
            </a:r>
            <a:r>
              <a:rPr lang="en-US" sz="1600" dirty="0">
                <a:latin typeface="Arial" charset="0"/>
                <a:ea typeface="ヒラギノ角ゴ Pro W3" pitchFamily="-64" charset="-128"/>
              </a:rPr>
              <a:t> to scale</a:t>
            </a:r>
          </a:p>
          <a:p>
            <a:pPr marL="285750" indent="-285750" eaLnBrk="0" hangingPunct="0">
              <a:spcBef>
                <a:spcPct val="50000"/>
              </a:spcBef>
              <a:buFont typeface="Arial" panose="020B0604020202020204" pitchFamily="34" charset="0"/>
              <a:buChar char="•"/>
            </a:pPr>
            <a:r>
              <a:rPr lang="en-US" sz="1600" dirty="0">
                <a:latin typeface="Arial" charset="0"/>
                <a:ea typeface="ヒラギノ角ゴ Pro W3" pitchFamily="-64" charset="-128"/>
              </a:rPr>
              <a:t>Potential role for platforms</a:t>
            </a:r>
          </a:p>
          <a:p>
            <a:pPr marL="285750" indent="-285750" eaLnBrk="0" hangingPunct="0">
              <a:spcBef>
                <a:spcPct val="50000"/>
              </a:spcBef>
              <a:buFont typeface="Arial" panose="020B0604020202020204" pitchFamily="34" charset="0"/>
              <a:buChar char="•"/>
            </a:pPr>
            <a:r>
              <a:rPr lang="en-US" sz="1600" dirty="0">
                <a:latin typeface="Arial" charset="0"/>
                <a:ea typeface="ヒラギノ角ゴ Pro W3" pitchFamily="-64" charset="-128"/>
              </a:rPr>
              <a:t>Focus on regulatory changes (due diligence/reporting)</a:t>
            </a:r>
          </a:p>
          <a:p>
            <a:pPr marL="285750" indent="-285750" eaLnBrk="0" hangingPunct="0">
              <a:spcBef>
                <a:spcPct val="50000"/>
              </a:spcBef>
              <a:buFont typeface="Arial" panose="020B0604020202020204" pitchFamily="34" charset="0"/>
              <a:buChar char="•"/>
            </a:pPr>
            <a:r>
              <a:rPr lang="en-US" sz="1600" dirty="0">
                <a:latin typeface="Arial" charset="0"/>
                <a:ea typeface="ヒラギノ角ゴ Pro W3" pitchFamily="-64" charset="-128"/>
              </a:rPr>
              <a:t>Supervision and simplification </a:t>
            </a:r>
          </a:p>
          <a:p>
            <a:pPr marL="285750" marR="0" indent="-2857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1600" dirty="0">
                <a:latin typeface="Arial" charset="0"/>
                <a:ea typeface="ヒラギノ角ゴ Pro W3" pitchFamily="-64" charset="-128"/>
              </a:rPr>
              <a:t>Fine-tune prudential treatment</a:t>
            </a:r>
          </a:p>
        </p:txBody>
      </p:sp>
      <p:sp>
        <p:nvSpPr>
          <p:cNvPr id="16" name="Rectangle 15">
            <a:extLst>
              <a:ext uri="{FF2B5EF4-FFF2-40B4-BE49-F238E27FC236}">
                <a16:creationId xmlns:a16="http://schemas.microsoft.com/office/drawing/2014/main" id="{6143D21B-5708-765C-A48A-187468EE408A}"/>
              </a:ext>
            </a:extLst>
          </p:cNvPr>
          <p:cNvSpPr/>
          <p:nvPr/>
        </p:nvSpPr>
        <p:spPr bwMode="auto">
          <a:xfrm>
            <a:off x="242760" y="817969"/>
            <a:ext cx="8024546" cy="646331"/>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800" i="0" u="none" strike="noStrike" cap="none" normalizeH="0" baseline="0" dirty="0">
                <a:ln>
                  <a:noFill/>
                </a:ln>
                <a:solidFill>
                  <a:schemeClr val="tx2"/>
                </a:solidFill>
                <a:effectLst/>
                <a:latin typeface="Arial" charset="0"/>
                <a:ea typeface="ヒラギノ角ゴ Pro W3" pitchFamily="-64" charset="-128"/>
              </a:rPr>
              <a:t> </a:t>
            </a:r>
            <a:r>
              <a:rPr lang="en-GB" dirty="0">
                <a:solidFill>
                  <a:schemeClr val="tx2"/>
                </a:solidFill>
                <a:latin typeface="Arial" charset="0"/>
                <a:ea typeface="ヒラギノ角ゴ Pro W3" pitchFamily="-64" charset="-128"/>
              </a:rPr>
              <a:t>EU securitisation markets: true-sale stable (funding) vs increased use of synthetics (capital relief); limited placement</a:t>
            </a:r>
            <a:endParaRPr kumimoji="0" lang="en-GB" sz="1800" i="0" u="none" strike="noStrike" cap="none" normalizeH="0" baseline="0" dirty="0">
              <a:ln>
                <a:noFill/>
              </a:ln>
              <a:solidFill>
                <a:schemeClr val="tx2"/>
              </a:solidFill>
              <a:effectLst/>
              <a:latin typeface="Arial" charset="0"/>
              <a:ea typeface="ヒラギノ角ゴ Pro W3" pitchFamily="-64" charset="-128"/>
            </a:endParaRPr>
          </a:p>
        </p:txBody>
      </p:sp>
    </p:spTree>
    <p:extLst>
      <p:ext uri="{BB962C8B-B14F-4D97-AF65-F5344CB8AC3E}">
        <p14:creationId xmlns:p14="http://schemas.microsoft.com/office/powerpoint/2010/main" val="370378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US" dirty="0"/>
              <a:t>From complementing banks to powering transitions</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2</a:t>
            </a:fld>
            <a:endParaRPr lang="en-GB" dirty="0"/>
          </a:p>
        </p:txBody>
      </p:sp>
      <p:sp>
        <p:nvSpPr>
          <p:cNvPr id="8" name="Rectangle 7">
            <a:extLst>
              <a:ext uri="{FF2B5EF4-FFF2-40B4-BE49-F238E27FC236}">
                <a16:creationId xmlns:a16="http://schemas.microsoft.com/office/drawing/2014/main" id="{C52B819E-2E3C-750A-4B0C-95C265E77CD6}"/>
              </a:ext>
            </a:extLst>
          </p:cNvPr>
          <p:cNvSpPr/>
          <p:nvPr/>
        </p:nvSpPr>
        <p:spPr bwMode="auto">
          <a:xfrm>
            <a:off x="463551" y="1106102"/>
            <a:ext cx="8139639"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GB" b="1" dirty="0">
                <a:solidFill>
                  <a:schemeClr val="tx2"/>
                </a:solidFill>
                <a:latin typeface="Arial" charset="0"/>
                <a:ea typeface="ヒラギノ角ゴ Pro W3" pitchFamily="-64" charset="-128"/>
              </a:rPr>
              <a:t>From a macro-stabilisation tool to savings and investment union</a:t>
            </a:r>
            <a:endParaRPr lang="en-GB" dirty="0">
              <a:solidFill>
                <a:schemeClr val="tx2"/>
              </a:solidFill>
              <a:latin typeface="Arial" charset="0"/>
              <a:ea typeface="ヒラギノ角ゴ Pro W3" pitchFamily="-64" charset="-128"/>
            </a:endParaRPr>
          </a:p>
        </p:txBody>
      </p:sp>
      <p:pic>
        <p:nvPicPr>
          <p:cNvPr id="5" name="Picture 4">
            <a:extLst>
              <a:ext uri="{FF2B5EF4-FFF2-40B4-BE49-F238E27FC236}">
                <a16:creationId xmlns:a16="http://schemas.microsoft.com/office/drawing/2014/main" id="{819F159B-BE88-2A83-1548-482EFC5A923E}"/>
              </a:ext>
            </a:extLst>
          </p:cNvPr>
          <p:cNvPicPr>
            <a:picLocks noChangeAspect="1"/>
          </p:cNvPicPr>
          <p:nvPr/>
        </p:nvPicPr>
        <p:blipFill>
          <a:blip r:embed="rId3"/>
          <a:stretch>
            <a:fillRect/>
          </a:stretch>
        </p:blipFill>
        <p:spPr>
          <a:xfrm>
            <a:off x="463551" y="1675156"/>
            <a:ext cx="5103924" cy="2907732"/>
          </a:xfrm>
          <a:prstGeom prst="rect">
            <a:avLst/>
          </a:prstGeom>
        </p:spPr>
      </p:pic>
      <p:sp>
        <p:nvSpPr>
          <p:cNvPr id="4" name="Rectangle 3">
            <a:extLst>
              <a:ext uri="{FF2B5EF4-FFF2-40B4-BE49-F238E27FC236}">
                <a16:creationId xmlns:a16="http://schemas.microsoft.com/office/drawing/2014/main" id="{A5BF9CB2-8923-105B-704B-3C84FA8125BD}"/>
              </a:ext>
            </a:extLst>
          </p:cNvPr>
          <p:cNvSpPr/>
          <p:nvPr/>
        </p:nvSpPr>
        <p:spPr bwMode="auto">
          <a:xfrm>
            <a:off x="5823116" y="1886569"/>
            <a:ext cx="3320884" cy="1197834"/>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540000" tIns="45720" rIns="91440" bIns="45720" numCol="1" rtlCol="0" anchor="ctr" anchorCtr="0" compatLnSpc="1">
            <a:prstTxWarp prst="textNoShape">
              <a:avLst/>
            </a:prstTxWarp>
            <a:noAutofit/>
          </a:bodyPr>
          <a:lstStyle/>
          <a:p>
            <a:pPr eaLnBrk="0" hangingPunct="0">
              <a:spcBef>
                <a:spcPct val="50000"/>
              </a:spcBef>
            </a:pPr>
            <a:r>
              <a:rPr lang="en-US" sz="1600" dirty="0">
                <a:latin typeface="Arial" charset="0"/>
                <a:ea typeface="ヒラギノ角ゴ Pro W3" pitchFamily="-64" charset="-128"/>
              </a:rPr>
              <a:t>Back </a:t>
            </a:r>
            <a:r>
              <a:rPr lang="en-US" sz="1600" b="1" dirty="0">
                <a:latin typeface="Arial" charset="0"/>
                <a:ea typeface="ヒラギノ角ゴ Pro W3" pitchFamily="-64" charset="-128"/>
              </a:rPr>
              <a:t>in 2015</a:t>
            </a:r>
            <a:r>
              <a:rPr lang="en-US" sz="1600" dirty="0">
                <a:latin typeface="Arial" charset="0"/>
                <a:ea typeface="ヒラギノ角ゴ Pro W3" pitchFamily="-64" charset="-128"/>
              </a:rPr>
              <a:t>, narrative around cross-border integration and risk sharing</a:t>
            </a:r>
            <a:endParaRPr lang="en-GB" sz="1600" dirty="0">
              <a:latin typeface="Arial" charset="0"/>
              <a:ea typeface="ヒラギノ角ゴ Pro W3" pitchFamily="-64" charset="-128"/>
            </a:endParaRPr>
          </a:p>
        </p:txBody>
      </p:sp>
      <p:sp>
        <p:nvSpPr>
          <p:cNvPr id="6" name="Rectangle 5">
            <a:extLst>
              <a:ext uri="{FF2B5EF4-FFF2-40B4-BE49-F238E27FC236}">
                <a16:creationId xmlns:a16="http://schemas.microsoft.com/office/drawing/2014/main" id="{49DB7D4C-05CF-9003-F713-3C415CB317F3}"/>
              </a:ext>
            </a:extLst>
          </p:cNvPr>
          <p:cNvSpPr/>
          <p:nvPr/>
        </p:nvSpPr>
        <p:spPr bwMode="auto">
          <a:xfrm>
            <a:off x="5823116" y="3231552"/>
            <a:ext cx="3320884" cy="1197834"/>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540000" tIns="45720" rIns="91440" bIns="45720" numCol="1" rtlCol="0" anchor="ctr" anchorCtr="0" compatLnSpc="1">
            <a:prstTxWarp prst="textNoShape">
              <a:avLst/>
            </a:prstTxWarp>
            <a:noAutofit/>
          </a:bodyPr>
          <a:lstStyle/>
          <a:p>
            <a:pPr marR="0" algn="l" defTabSz="914400" rtl="0" eaLnBrk="0" fontAlgn="base" latinLnBrk="0" hangingPunct="0">
              <a:lnSpc>
                <a:spcPct val="100000"/>
              </a:lnSpc>
              <a:spcBef>
                <a:spcPct val="50000"/>
              </a:spcBef>
              <a:spcAft>
                <a:spcPct val="0"/>
              </a:spcAft>
              <a:buClrTx/>
              <a:buSzTx/>
              <a:tabLst/>
            </a:pPr>
            <a:r>
              <a:rPr lang="en-US" sz="1600" b="1" dirty="0">
                <a:latin typeface="Arial" charset="0"/>
                <a:ea typeface="ヒラギノ角ゴ Pro W3" pitchFamily="-64" charset="-128"/>
              </a:rPr>
              <a:t>In 2024</a:t>
            </a:r>
            <a:r>
              <a:rPr lang="en-US" sz="1600" dirty="0">
                <a:latin typeface="Arial" charset="0"/>
                <a:ea typeface="ヒラギノ角ゴ Pro W3" pitchFamily="-64" charset="-128"/>
              </a:rPr>
              <a:t>, CMU to foster </a:t>
            </a:r>
            <a:r>
              <a:rPr lang="en-US" sz="1600" b="1" dirty="0">
                <a:solidFill>
                  <a:schemeClr val="tx2"/>
                </a:solidFill>
                <a:latin typeface="Arial" charset="0"/>
                <a:ea typeface="ヒラギノ角ゴ Pro W3" pitchFamily="-64" charset="-128"/>
              </a:rPr>
              <a:t>competitive and economic growth </a:t>
            </a:r>
            <a:r>
              <a:rPr lang="en-US" sz="1600" dirty="0">
                <a:latin typeface="Arial" charset="0"/>
                <a:ea typeface="ヒラギノ角ゴ Pro W3" pitchFamily="-64" charset="-128"/>
              </a:rPr>
              <a:t>and support the </a:t>
            </a:r>
            <a:r>
              <a:rPr lang="en-US" sz="1600" b="1" dirty="0">
                <a:solidFill>
                  <a:schemeClr val="tx2"/>
                </a:solidFill>
                <a:latin typeface="Arial" charset="0"/>
                <a:ea typeface="ヒラギノ角ゴ Pro W3" pitchFamily="-64" charset="-128"/>
              </a:rPr>
              <a:t>twin transition</a:t>
            </a:r>
          </a:p>
        </p:txBody>
      </p:sp>
      <p:sp>
        <p:nvSpPr>
          <p:cNvPr id="11" name="Arrow: Up 10">
            <a:extLst>
              <a:ext uri="{FF2B5EF4-FFF2-40B4-BE49-F238E27FC236}">
                <a16:creationId xmlns:a16="http://schemas.microsoft.com/office/drawing/2014/main" id="{94A4EFE0-E47C-BFF8-23B7-6FE1F4C814CB}"/>
              </a:ext>
            </a:extLst>
          </p:cNvPr>
          <p:cNvSpPr/>
          <p:nvPr/>
        </p:nvSpPr>
        <p:spPr bwMode="auto">
          <a:xfrm>
            <a:off x="5567475" y="1880779"/>
            <a:ext cx="738130" cy="435855"/>
          </a:xfrm>
          <a:prstGeom prst="upArrow">
            <a:avLst/>
          </a:prstGeom>
          <a:solidFill>
            <a:schemeClr val="tx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12" name="Arrow: Up 11">
            <a:extLst>
              <a:ext uri="{FF2B5EF4-FFF2-40B4-BE49-F238E27FC236}">
                <a16:creationId xmlns:a16="http://schemas.microsoft.com/office/drawing/2014/main" id="{6A51147F-E172-A40B-5A98-7CD349C8D034}"/>
              </a:ext>
            </a:extLst>
          </p:cNvPr>
          <p:cNvSpPr/>
          <p:nvPr/>
        </p:nvSpPr>
        <p:spPr bwMode="auto">
          <a:xfrm flipV="1">
            <a:off x="5567475" y="3231552"/>
            <a:ext cx="738130" cy="435855"/>
          </a:xfrm>
          <a:prstGeom prst="upArrow">
            <a:avLst/>
          </a:prstGeom>
          <a:solidFill>
            <a:schemeClr val="tx2"/>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Tree>
    <p:extLst>
      <p:ext uri="{BB962C8B-B14F-4D97-AF65-F5344CB8AC3E}">
        <p14:creationId xmlns:p14="http://schemas.microsoft.com/office/powerpoint/2010/main" val="27514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302CBB5-C727-E413-0421-E6EE03F21EE9}"/>
              </a:ext>
            </a:extLst>
          </p:cNvPr>
          <p:cNvPicPr>
            <a:picLocks noChangeAspect="1"/>
          </p:cNvPicPr>
          <p:nvPr/>
        </p:nvPicPr>
        <p:blipFill rotWithShape="1">
          <a:blip r:embed="rId2">
            <a:extLst>
              <a:ext uri="{28A0092B-C50C-407E-A947-70E740481C1C}">
                <a14:useLocalDpi xmlns:a14="http://schemas.microsoft.com/office/drawing/2010/main" val="0"/>
              </a:ext>
            </a:extLst>
          </a:blip>
          <a:srcRect t="8002"/>
          <a:stretch/>
        </p:blipFill>
        <p:spPr bwMode="auto">
          <a:xfrm>
            <a:off x="463550" y="2037036"/>
            <a:ext cx="3035787" cy="2234223"/>
          </a:xfrm>
          <a:prstGeom prst="rect">
            <a:avLst/>
          </a:prstGeom>
          <a:noFill/>
          <a:ln>
            <a:noFill/>
          </a:ln>
          <a:extLst>
            <a:ext uri="{53640926-AAD7-44D8-BBD7-CCE9431645EC}">
              <a14:shadowObscured xmlns:a14="http://schemas.microsoft.com/office/drawing/2010/main"/>
            </a:ext>
          </a:extLst>
        </p:spPr>
      </p:pic>
      <p:pic>
        <p:nvPicPr>
          <p:cNvPr id="23" name="Picture 22" descr="A blue circle with a triangle in the middle&#10;&#10;AI-generated content may be incorrect.">
            <a:extLst>
              <a:ext uri="{FF2B5EF4-FFF2-40B4-BE49-F238E27FC236}">
                <a16:creationId xmlns:a16="http://schemas.microsoft.com/office/drawing/2014/main" id="{70EDAD91-6369-567E-8494-2F67E3B23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25" y="1990578"/>
            <a:ext cx="2977134" cy="2381707"/>
          </a:xfrm>
          <a:prstGeom prst="rect">
            <a:avLst/>
          </a:prstGeom>
        </p:spPr>
      </p:pic>
      <p:sp>
        <p:nvSpPr>
          <p:cNvPr id="3" name="Title 2">
            <a:extLst>
              <a:ext uri="{FF2B5EF4-FFF2-40B4-BE49-F238E27FC236}">
                <a16:creationId xmlns:a16="http://schemas.microsoft.com/office/drawing/2014/main" id="{15C24DAD-9AEC-A6EF-6E7E-CC50A91C1DA5}"/>
              </a:ext>
            </a:extLst>
          </p:cNvPr>
          <p:cNvSpPr>
            <a:spLocks noGrp="1"/>
          </p:cNvSpPr>
          <p:nvPr>
            <p:ph type="title"/>
          </p:nvPr>
        </p:nvSpPr>
        <p:spPr/>
        <p:txBody>
          <a:bodyPr/>
          <a:lstStyle/>
          <a:p>
            <a:r>
              <a:rPr lang="en-US" dirty="0"/>
              <a:t>Addressing the trade-off between investment costs and investment objectives </a:t>
            </a:r>
            <a:endParaRPr lang="en-GB" dirty="0"/>
          </a:p>
        </p:txBody>
      </p:sp>
      <p:sp>
        <p:nvSpPr>
          <p:cNvPr id="4" name="Slide Number Placeholder 3">
            <a:extLst>
              <a:ext uri="{FF2B5EF4-FFF2-40B4-BE49-F238E27FC236}">
                <a16:creationId xmlns:a16="http://schemas.microsoft.com/office/drawing/2014/main" id="{47CB0935-4C92-C430-9F6A-D085C79219A7}"/>
              </a:ext>
            </a:extLst>
          </p:cNvPr>
          <p:cNvSpPr>
            <a:spLocks noGrp="1"/>
          </p:cNvSpPr>
          <p:nvPr>
            <p:ph type="sldNum" sz="quarter" idx="10"/>
          </p:nvPr>
        </p:nvSpPr>
        <p:spPr/>
        <p:txBody>
          <a:bodyPr/>
          <a:lstStyle/>
          <a:p>
            <a:pPr>
              <a:defRPr/>
            </a:pPr>
            <a:fld id="{44320B71-EC71-4A7E-8C8A-9C555B387A1C}" type="slidenum">
              <a:rPr lang="en-GB" smtClean="0"/>
              <a:pPr>
                <a:defRPr/>
              </a:pPr>
              <a:t>20</a:t>
            </a:fld>
            <a:endParaRPr lang="en-GB" dirty="0"/>
          </a:p>
        </p:txBody>
      </p:sp>
      <p:sp>
        <p:nvSpPr>
          <p:cNvPr id="13" name="TextBox 12">
            <a:extLst>
              <a:ext uri="{FF2B5EF4-FFF2-40B4-BE49-F238E27FC236}">
                <a16:creationId xmlns:a16="http://schemas.microsoft.com/office/drawing/2014/main" id="{A5484AB9-2FFC-F72B-D133-A5E561A82205}"/>
              </a:ext>
            </a:extLst>
          </p:cNvPr>
          <p:cNvSpPr txBox="1"/>
          <p:nvPr/>
        </p:nvSpPr>
        <p:spPr>
          <a:xfrm>
            <a:off x="463551" y="1793421"/>
            <a:ext cx="4032249" cy="246221"/>
          </a:xfrm>
          <a:prstGeom prst="rect">
            <a:avLst/>
          </a:prstGeom>
          <a:noFill/>
        </p:spPr>
        <p:txBody>
          <a:bodyPr wrap="square">
            <a:spAutoFit/>
          </a:bodyPr>
          <a:lstStyle/>
          <a:p>
            <a:r>
              <a:rPr lang="en-GB" sz="10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A) Geographic allocation of low-cost funds (TER below 0.5%)</a:t>
            </a:r>
            <a:endParaRPr lang="en-GB" sz="1000" dirty="0">
              <a:solidFill>
                <a:schemeClr val="tx2"/>
              </a:solidFill>
            </a:endParaRPr>
          </a:p>
        </p:txBody>
      </p:sp>
      <p:sp>
        <p:nvSpPr>
          <p:cNvPr id="18" name="TextBox 17">
            <a:extLst>
              <a:ext uri="{FF2B5EF4-FFF2-40B4-BE49-F238E27FC236}">
                <a16:creationId xmlns:a16="http://schemas.microsoft.com/office/drawing/2014/main" id="{2DE94AF7-405E-587D-F819-E16CD23895BC}"/>
              </a:ext>
            </a:extLst>
          </p:cNvPr>
          <p:cNvSpPr txBox="1"/>
          <p:nvPr/>
        </p:nvSpPr>
        <p:spPr>
          <a:xfrm>
            <a:off x="4772025" y="1785470"/>
            <a:ext cx="4580792" cy="246221"/>
          </a:xfrm>
          <a:prstGeom prst="rect">
            <a:avLst/>
          </a:prstGeom>
          <a:noFill/>
        </p:spPr>
        <p:txBody>
          <a:bodyPr wrap="square">
            <a:spAutoFit/>
          </a:bodyPr>
          <a:lstStyle/>
          <a:p>
            <a:r>
              <a:rPr lang="en-GB" sz="1000" b="1" dirty="0">
                <a:solidFill>
                  <a:schemeClr val="tx2"/>
                </a:solidFill>
                <a:effectLst/>
                <a:latin typeface="Arial" panose="020B0604020202020204" pitchFamily="34" charset="0"/>
                <a:ea typeface="Times New Roman" panose="02020603050405020304" pitchFamily="18" charset="0"/>
                <a:cs typeface="Times New Roman" panose="02020603050405020304" pitchFamily="18" charset="0"/>
              </a:rPr>
              <a:t>B) Low-cost funds with at least 20% invested in EU stocks</a:t>
            </a:r>
            <a:endParaRPr lang="en-GB" sz="1000" dirty="0">
              <a:solidFill>
                <a:schemeClr val="tx2"/>
              </a:solidFill>
            </a:endParaRPr>
          </a:p>
        </p:txBody>
      </p:sp>
      <p:sp>
        <p:nvSpPr>
          <p:cNvPr id="20" name="TextBox 19">
            <a:extLst>
              <a:ext uri="{FF2B5EF4-FFF2-40B4-BE49-F238E27FC236}">
                <a16:creationId xmlns:a16="http://schemas.microsoft.com/office/drawing/2014/main" id="{7956F033-748A-46A1-CE1E-5C9FC4123DF5}"/>
              </a:ext>
            </a:extLst>
          </p:cNvPr>
          <p:cNvSpPr txBox="1"/>
          <p:nvPr/>
        </p:nvSpPr>
        <p:spPr>
          <a:xfrm>
            <a:off x="463551" y="4213963"/>
            <a:ext cx="7914883" cy="541174"/>
          </a:xfrm>
          <a:prstGeom prst="rect">
            <a:avLst/>
          </a:prstGeom>
          <a:noFill/>
        </p:spPr>
        <p:txBody>
          <a:bodyPr wrap="square">
            <a:spAutoFit/>
          </a:bodyPr>
          <a:lstStyle/>
          <a:p>
            <a:pPr>
              <a:lnSpc>
                <a:spcPts val="720"/>
              </a:lnSpc>
              <a:spcBef>
                <a:spcPts val="500"/>
              </a:spcBef>
              <a:spcAft>
                <a:spcPts val="1000"/>
              </a:spcAft>
            </a:pPr>
            <a:r>
              <a:rPr lang="en-GB" sz="800" kern="600" dirty="0">
                <a:solidFill>
                  <a:srgbClr val="003299"/>
                </a:solidFill>
                <a:effectLst/>
                <a:latin typeface="Arial" panose="020B0604020202020204" pitchFamily="34" charset="0"/>
                <a:ea typeface="Times New Roman" panose="02020603050405020304" pitchFamily="18" charset="0"/>
                <a:cs typeface="Sendnya"/>
              </a:rPr>
              <a:t>See Banu, E., Evrard J., Schmidt, D., Wedow, M., forthcoming ECB Blog, “</a:t>
            </a:r>
            <a:r>
              <a:rPr lang="en-US" sz="800" kern="600" dirty="0">
                <a:solidFill>
                  <a:srgbClr val="003299"/>
                </a:solidFill>
                <a:effectLst/>
                <a:latin typeface="Arial" panose="020B0604020202020204" pitchFamily="34" charset="0"/>
                <a:ea typeface="Times New Roman" panose="02020603050405020304" pitchFamily="18" charset="0"/>
                <a:cs typeface="Sendnya"/>
              </a:rPr>
              <a:t>Can we kill two birds with one stone? On the trade-offs of an EU savings product.”</a:t>
            </a:r>
            <a:br>
              <a:rPr lang="en-US" sz="800" b="1" kern="600" dirty="0">
                <a:solidFill>
                  <a:srgbClr val="003299"/>
                </a:solidFill>
                <a:effectLst/>
                <a:latin typeface="Arial" panose="020B0604020202020204" pitchFamily="34" charset="0"/>
                <a:ea typeface="Times New Roman" panose="02020603050405020304" pitchFamily="18" charset="0"/>
                <a:cs typeface="Sendnya"/>
              </a:rPr>
            </a:br>
            <a:br>
              <a:rPr lang="en-US" sz="800" b="1" kern="600" dirty="0">
                <a:solidFill>
                  <a:srgbClr val="003299"/>
                </a:solidFill>
                <a:effectLst/>
                <a:latin typeface="Arial" panose="020B0604020202020204" pitchFamily="34" charset="0"/>
                <a:ea typeface="Times New Roman" panose="02020603050405020304" pitchFamily="18" charset="0"/>
                <a:cs typeface="Sendnya"/>
              </a:rPr>
            </a:br>
            <a:r>
              <a:rPr lang="en-GB" sz="600" kern="600" dirty="0">
                <a:solidFill>
                  <a:srgbClr val="003299"/>
                </a:solidFill>
                <a:effectLst/>
                <a:latin typeface="Arial" panose="020B0604020202020204" pitchFamily="34" charset="0"/>
                <a:ea typeface="Times New Roman" panose="02020603050405020304" pitchFamily="18" charset="0"/>
                <a:cs typeface="Sendnya"/>
              </a:rPr>
              <a:t>Sources and notes: Lipper for Investment Management data. The charts show the fraction of investments by geographical region for the respective sample of investment funds. Panel A considers all equity and mixed funds with a total expense ratio (TER) below 0.5%, regulated under the Undertakings for Collective Investment in Transferable Securities (UCITS) Directive and available to retail investors in at least one EU member state. Panel B further restricts the sample of investment funds to those with at least 20% investments in equity of EU companies.</a:t>
            </a:r>
          </a:p>
        </p:txBody>
      </p:sp>
      <p:sp>
        <p:nvSpPr>
          <p:cNvPr id="25" name="TextBox 24">
            <a:extLst>
              <a:ext uri="{FF2B5EF4-FFF2-40B4-BE49-F238E27FC236}">
                <a16:creationId xmlns:a16="http://schemas.microsoft.com/office/drawing/2014/main" id="{8E1C87DA-04DC-AB97-6D83-C907E926581C}"/>
              </a:ext>
            </a:extLst>
          </p:cNvPr>
          <p:cNvSpPr txBox="1"/>
          <p:nvPr/>
        </p:nvSpPr>
        <p:spPr>
          <a:xfrm>
            <a:off x="463551" y="1218238"/>
            <a:ext cx="7914883" cy="523220"/>
          </a:xfrm>
          <a:prstGeom prst="rect">
            <a:avLst/>
          </a:prstGeom>
          <a:noFill/>
        </p:spPr>
        <p:txBody>
          <a:bodyPr wrap="square" lIns="91440" tIns="45720" rIns="91440" bIns="45720" anchor="t">
            <a:spAutoFit/>
          </a:bodyPr>
          <a:lstStyle/>
          <a:p>
            <a:r>
              <a:rPr lang="en-GB" sz="1400" dirty="0">
                <a:latin typeface="Arial"/>
                <a:cs typeface="Arial"/>
              </a:rPr>
              <a:t>Setting even a low threshold for minimum EU investments (e.g. 20%) for eligible funds under a European savings product captures most low-cost funds with a European focus</a:t>
            </a:r>
          </a:p>
        </p:txBody>
      </p:sp>
    </p:spTree>
    <p:extLst>
      <p:ext uri="{BB962C8B-B14F-4D97-AF65-F5344CB8AC3E}">
        <p14:creationId xmlns:p14="http://schemas.microsoft.com/office/powerpoint/2010/main" val="163524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C7680-59F6-E766-74BF-D345B42BC6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3DD8F-051B-CBFB-3A3E-FAC0D501EDB0}"/>
              </a:ext>
            </a:extLst>
          </p:cNvPr>
          <p:cNvSpPr>
            <a:spLocks noGrp="1"/>
          </p:cNvSpPr>
          <p:nvPr>
            <p:ph type="title"/>
          </p:nvPr>
        </p:nvSpPr>
        <p:spPr/>
        <p:txBody>
          <a:bodyPr/>
          <a:lstStyle/>
          <a:p>
            <a:r>
              <a:rPr lang="en-US" dirty="0"/>
              <a:t>Five key priorities for the next legislative term</a:t>
            </a:r>
            <a:endParaRPr lang="en-GB" dirty="0"/>
          </a:p>
        </p:txBody>
      </p:sp>
      <p:sp>
        <p:nvSpPr>
          <p:cNvPr id="3" name="Slide Number Placeholder 2">
            <a:extLst>
              <a:ext uri="{FF2B5EF4-FFF2-40B4-BE49-F238E27FC236}">
                <a16:creationId xmlns:a16="http://schemas.microsoft.com/office/drawing/2014/main" id="{1A0DB56F-7BEC-11CC-4077-1E27E714106B}"/>
              </a:ext>
            </a:extLst>
          </p:cNvPr>
          <p:cNvSpPr>
            <a:spLocks noGrp="1"/>
          </p:cNvSpPr>
          <p:nvPr>
            <p:ph type="sldNum" sz="quarter" idx="10"/>
          </p:nvPr>
        </p:nvSpPr>
        <p:spPr/>
        <p:txBody>
          <a:bodyPr/>
          <a:lstStyle/>
          <a:p>
            <a:pPr>
              <a:defRPr/>
            </a:pPr>
            <a:fld id="{72AD2B4C-24FD-485E-ADAD-B1E3DC73B16B}" type="slidenum">
              <a:rPr lang="en-GB" smtClean="0"/>
              <a:pPr>
                <a:defRPr/>
              </a:pPr>
              <a:t>21</a:t>
            </a:fld>
            <a:endParaRPr lang="en-GB" dirty="0"/>
          </a:p>
        </p:txBody>
      </p:sp>
      <p:sp>
        <p:nvSpPr>
          <p:cNvPr id="7" name="Rectangle 6">
            <a:extLst>
              <a:ext uri="{FF2B5EF4-FFF2-40B4-BE49-F238E27FC236}">
                <a16:creationId xmlns:a16="http://schemas.microsoft.com/office/drawing/2014/main" id="{6CB6DF5D-E88F-4ADA-55AF-20182ED75938}"/>
              </a:ext>
            </a:extLst>
          </p:cNvPr>
          <p:cNvSpPr/>
          <p:nvPr/>
        </p:nvSpPr>
        <p:spPr bwMode="auto">
          <a:xfrm>
            <a:off x="598809" y="1168048"/>
            <a:ext cx="8081639" cy="338554"/>
          </a:xfrm>
          <a:prstGeom prst="rect">
            <a:avLst/>
          </a:prstGeom>
          <a:solidFill>
            <a:schemeClr val="accent2">
              <a:lumMod val="20000"/>
              <a:lumOff val="80000"/>
            </a:schemeClr>
          </a:solidFill>
          <a:ln w="1905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a:r>
              <a:rPr lang="en-US" sz="1600" b="1" dirty="0">
                <a:solidFill>
                  <a:schemeClr val="tx2"/>
                </a:solidFill>
                <a:latin typeface="Arial" charset="0"/>
                <a:ea typeface="ヒラギノ角ゴ Pro W3" pitchFamily="-64" charset="-128"/>
              </a:rPr>
              <a:t>SIU strategy </a:t>
            </a:r>
            <a:r>
              <a:rPr lang="en-US" sz="1600" dirty="0">
                <a:solidFill>
                  <a:schemeClr val="tx2"/>
                </a:solidFill>
                <a:latin typeface="Arial" charset="0"/>
                <a:ea typeface="ヒラギノ角ゴ Pro W3" pitchFamily="-64" charset="-128"/>
              </a:rPr>
              <a:t>by the Commission is </a:t>
            </a:r>
            <a:r>
              <a:rPr lang="en-US" sz="1600" b="1" dirty="0">
                <a:solidFill>
                  <a:schemeClr val="tx2"/>
                </a:solidFill>
                <a:latin typeface="Arial" charset="0"/>
                <a:ea typeface="ヒラギノ角ゴ Pro W3" pitchFamily="-64" charset="-128"/>
              </a:rPr>
              <a:t>broad</a:t>
            </a:r>
            <a:r>
              <a:rPr lang="en-US" sz="1600" dirty="0">
                <a:solidFill>
                  <a:schemeClr val="tx2"/>
                </a:solidFill>
                <a:latin typeface="Arial" charset="0"/>
                <a:ea typeface="ヒラギノ角ゴ Pro W3" pitchFamily="-64" charset="-128"/>
              </a:rPr>
              <a:t> in scope; 5 priorities from ECB point of view</a:t>
            </a:r>
            <a:endParaRPr lang="en-GB" sz="1600" dirty="0">
              <a:solidFill>
                <a:schemeClr val="tx2"/>
              </a:solidFill>
            </a:endParaRPr>
          </a:p>
        </p:txBody>
      </p:sp>
      <p:sp>
        <p:nvSpPr>
          <p:cNvPr id="4" name="Rectangle 3">
            <a:extLst>
              <a:ext uri="{FF2B5EF4-FFF2-40B4-BE49-F238E27FC236}">
                <a16:creationId xmlns:a16="http://schemas.microsoft.com/office/drawing/2014/main" id="{4B208C31-1D2E-0587-D688-73ACDB20EEC2}"/>
              </a:ext>
            </a:extLst>
          </p:cNvPr>
          <p:cNvSpPr/>
          <p:nvPr/>
        </p:nvSpPr>
        <p:spPr bwMode="auto">
          <a:xfrm>
            <a:off x="598807" y="1663779"/>
            <a:ext cx="3924000" cy="338554"/>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sz="1600" b="1" dirty="0">
                <a:latin typeface="Arial" charset="0"/>
                <a:ea typeface="ヒラギノ角ゴ Pro W3" pitchFamily="-64" charset="-128"/>
              </a:rPr>
              <a:t>ECB: </a:t>
            </a:r>
            <a:r>
              <a:rPr lang="en-US" sz="1600" dirty="0">
                <a:latin typeface="Arial" charset="0"/>
                <a:ea typeface="ヒラギノ角ゴ Pro W3" pitchFamily="-64" charset="-128"/>
              </a:rPr>
              <a:t>5 priority areas</a:t>
            </a:r>
            <a:endParaRPr kumimoji="0" lang="en-GB" sz="1600" i="0" u="none" strike="noStrike" cap="none" normalizeH="0" baseline="0" dirty="0">
              <a:ln>
                <a:noFill/>
              </a:ln>
              <a:effectLst/>
              <a:latin typeface="Arial" charset="0"/>
              <a:ea typeface="ヒラギノ角ゴ Pro W3" pitchFamily="-64" charset="-128"/>
            </a:endParaRPr>
          </a:p>
        </p:txBody>
      </p:sp>
      <p:sp>
        <p:nvSpPr>
          <p:cNvPr id="6" name="Rectangle 5">
            <a:extLst>
              <a:ext uri="{FF2B5EF4-FFF2-40B4-BE49-F238E27FC236}">
                <a16:creationId xmlns:a16="http://schemas.microsoft.com/office/drawing/2014/main" id="{E22CB15F-F5F0-661A-1841-4608DF182697}"/>
              </a:ext>
            </a:extLst>
          </p:cNvPr>
          <p:cNvSpPr/>
          <p:nvPr/>
        </p:nvSpPr>
        <p:spPr bwMode="auto">
          <a:xfrm>
            <a:off x="4756448" y="1663779"/>
            <a:ext cx="3924000" cy="338554"/>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sz="1600" b="1" dirty="0">
                <a:latin typeface="Arial" charset="0"/>
                <a:ea typeface="ヒラギノ角ゴ Pro W3" pitchFamily="-64" charset="-128"/>
              </a:rPr>
              <a:t>COM SIU: </a:t>
            </a:r>
            <a:r>
              <a:rPr lang="en-US" sz="1600" dirty="0">
                <a:latin typeface="Arial" charset="0"/>
                <a:ea typeface="ヒラギノ角ゴ Pro W3" pitchFamily="-64" charset="-128"/>
              </a:rPr>
              <a:t>5 topics (4 CMU + 1 BU)</a:t>
            </a:r>
            <a:endParaRPr kumimoji="0" lang="en-GB" sz="1600" i="0" u="none" strike="noStrike" cap="none" normalizeH="0" baseline="0" dirty="0">
              <a:ln>
                <a:noFill/>
              </a:ln>
              <a:effectLst/>
              <a:latin typeface="Arial" charset="0"/>
              <a:ea typeface="ヒラギノ角ゴ Pro W3" pitchFamily="-64" charset="-128"/>
            </a:endParaRPr>
          </a:p>
        </p:txBody>
      </p:sp>
      <p:sp>
        <p:nvSpPr>
          <p:cNvPr id="8" name="TextBox 7">
            <a:extLst>
              <a:ext uri="{FF2B5EF4-FFF2-40B4-BE49-F238E27FC236}">
                <a16:creationId xmlns:a16="http://schemas.microsoft.com/office/drawing/2014/main" id="{D87BF7C6-697B-3B0A-1E91-B9919F20C322}"/>
              </a:ext>
            </a:extLst>
          </p:cNvPr>
          <p:cNvSpPr txBox="1"/>
          <p:nvPr/>
        </p:nvSpPr>
        <p:spPr>
          <a:xfrm>
            <a:off x="598807" y="2022436"/>
            <a:ext cx="3924000" cy="2185214"/>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dirty="0"/>
              <a:t>European savings standard</a:t>
            </a:r>
          </a:p>
          <a:p>
            <a:pPr marL="285750" indent="-285750">
              <a:spcAft>
                <a:spcPts val="300"/>
              </a:spcAft>
              <a:buFont typeface="Arial" panose="020B0604020202020204" pitchFamily="34" charset="0"/>
              <a:buChar char="•"/>
            </a:pPr>
            <a:r>
              <a:rPr lang="en-US" dirty="0"/>
              <a:t>Trading and post-trading, digital tools</a:t>
            </a:r>
          </a:p>
          <a:p>
            <a:pPr marL="285750" indent="-285750">
              <a:spcAft>
                <a:spcPts val="300"/>
              </a:spcAft>
              <a:buFont typeface="Arial" panose="020B0604020202020204" pitchFamily="34" charset="0"/>
              <a:buChar char="•"/>
            </a:pPr>
            <a:r>
              <a:rPr lang="en-US" dirty="0"/>
              <a:t>Integrated supervision</a:t>
            </a:r>
          </a:p>
          <a:p>
            <a:pPr marL="285750" indent="-285750">
              <a:spcAft>
                <a:spcPts val="300"/>
              </a:spcAft>
              <a:buFont typeface="Arial" panose="020B0604020202020204" pitchFamily="34" charset="0"/>
              <a:buChar char="•"/>
            </a:pPr>
            <a:r>
              <a:rPr lang="en-US" dirty="0"/>
              <a:t>Securitisation</a:t>
            </a:r>
          </a:p>
          <a:p>
            <a:pPr marL="285750" indent="-285750">
              <a:spcAft>
                <a:spcPts val="300"/>
              </a:spcAft>
              <a:buFont typeface="Arial" panose="020B0604020202020204" pitchFamily="34" charset="0"/>
              <a:buChar char="•"/>
            </a:pPr>
            <a:r>
              <a:rPr lang="en-US" dirty="0"/>
              <a:t>VC financing to support innovation</a:t>
            </a:r>
            <a:endParaRPr lang="en-GB" dirty="0"/>
          </a:p>
        </p:txBody>
      </p:sp>
      <p:sp>
        <p:nvSpPr>
          <p:cNvPr id="9" name="TextBox 8">
            <a:extLst>
              <a:ext uri="{FF2B5EF4-FFF2-40B4-BE49-F238E27FC236}">
                <a16:creationId xmlns:a16="http://schemas.microsoft.com/office/drawing/2014/main" id="{87479093-E6D6-8A67-4F88-6A46000711EF}"/>
              </a:ext>
            </a:extLst>
          </p:cNvPr>
          <p:cNvSpPr txBox="1"/>
          <p:nvPr/>
        </p:nvSpPr>
        <p:spPr>
          <a:xfrm>
            <a:off x="4756448" y="2022436"/>
            <a:ext cx="3924000" cy="2739211"/>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dirty="0"/>
              <a:t>Citizens and savings</a:t>
            </a:r>
          </a:p>
          <a:p>
            <a:pPr marL="285750" indent="-285750">
              <a:spcAft>
                <a:spcPts val="300"/>
              </a:spcAft>
              <a:buFont typeface="Arial" panose="020B0604020202020204" pitchFamily="34" charset="0"/>
              <a:buChar char="•"/>
            </a:pPr>
            <a:r>
              <a:rPr lang="en-US" dirty="0"/>
              <a:t>Investments and financing (including </a:t>
            </a:r>
            <a:r>
              <a:rPr lang="en-US" dirty="0" err="1"/>
              <a:t>securitisation</a:t>
            </a:r>
            <a:r>
              <a:rPr lang="en-US" dirty="0"/>
              <a:t>)</a:t>
            </a:r>
          </a:p>
          <a:p>
            <a:pPr marL="285750" indent="-285750">
              <a:spcAft>
                <a:spcPts val="300"/>
              </a:spcAft>
              <a:buFont typeface="Arial" panose="020B0604020202020204" pitchFamily="34" charset="0"/>
              <a:buChar char="•"/>
            </a:pPr>
            <a:r>
              <a:rPr lang="en-US" dirty="0"/>
              <a:t>Integration and scale (including trading and post-trading)</a:t>
            </a:r>
          </a:p>
          <a:p>
            <a:pPr marL="285750" indent="-285750">
              <a:spcAft>
                <a:spcPts val="300"/>
              </a:spcAft>
              <a:buFont typeface="Arial" panose="020B0604020202020204" pitchFamily="34" charset="0"/>
              <a:buChar char="•"/>
            </a:pPr>
            <a:r>
              <a:rPr lang="en-US" dirty="0"/>
              <a:t>Efficient supervision in the single market</a:t>
            </a:r>
          </a:p>
          <a:p>
            <a:pPr marL="285750" indent="-285750">
              <a:spcAft>
                <a:spcPts val="300"/>
              </a:spcAft>
              <a:buFont typeface="Arial" panose="020B0604020202020204" pitchFamily="34" charset="0"/>
              <a:buChar char="•"/>
            </a:pPr>
            <a:r>
              <a:rPr lang="en-US" dirty="0">
                <a:solidFill>
                  <a:schemeClr val="bg1">
                    <a:lumMod val="75000"/>
                  </a:schemeClr>
                </a:solidFill>
              </a:rPr>
              <a:t>Competitiveness and integration of the banking sector</a:t>
            </a:r>
            <a:endParaRPr lang="en-GB" dirty="0">
              <a:solidFill>
                <a:schemeClr val="bg1">
                  <a:lumMod val="75000"/>
                </a:schemeClr>
              </a:solidFill>
            </a:endParaRPr>
          </a:p>
        </p:txBody>
      </p:sp>
    </p:spTree>
    <p:extLst>
      <p:ext uri="{BB962C8B-B14F-4D97-AF65-F5344CB8AC3E}">
        <p14:creationId xmlns:p14="http://schemas.microsoft.com/office/powerpoint/2010/main" val="3591735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CF040-45E9-1554-3B6F-809825094D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2710A-87D8-3712-1003-96DFAB4E56F1}"/>
              </a:ext>
            </a:extLst>
          </p:cNvPr>
          <p:cNvSpPr>
            <a:spLocks noGrp="1"/>
          </p:cNvSpPr>
          <p:nvPr>
            <p:ph type="title"/>
          </p:nvPr>
        </p:nvSpPr>
        <p:spPr/>
        <p:txBody>
          <a:bodyPr/>
          <a:lstStyle/>
          <a:p>
            <a:r>
              <a:rPr lang="en-US" dirty="0"/>
              <a:t>Innovation needs equity, not just credit</a:t>
            </a:r>
            <a:endParaRPr lang="en-GB" dirty="0"/>
          </a:p>
        </p:txBody>
      </p:sp>
      <p:sp>
        <p:nvSpPr>
          <p:cNvPr id="3" name="Slide Number Placeholder 2">
            <a:extLst>
              <a:ext uri="{FF2B5EF4-FFF2-40B4-BE49-F238E27FC236}">
                <a16:creationId xmlns:a16="http://schemas.microsoft.com/office/drawing/2014/main" id="{6C2C177F-4286-370C-FC77-35BEE2E9DB4A}"/>
              </a:ext>
            </a:extLst>
          </p:cNvPr>
          <p:cNvSpPr>
            <a:spLocks noGrp="1"/>
          </p:cNvSpPr>
          <p:nvPr>
            <p:ph type="sldNum" sz="quarter" idx="10"/>
          </p:nvPr>
        </p:nvSpPr>
        <p:spPr/>
        <p:txBody>
          <a:bodyPr/>
          <a:lstStyle/>
          <a:p>
            <a:pPr>
              <a:defRPr/>
            </a:pPr>
            <a:fld id="{72AD2B4C-24FD-485E-ADAD-B1E3DC73B16B}" type="slidenum">
              <a:rPr lang="en-GB" smtClean="0"/>
              <a:pPr>
                <a:defRPr/>
              </a:pPr>
              <a:t>3</a:t>
            </a:fld>
            <a:endParaRPr lang="en-GB" dirty="0"/>
          </a:p>
        </p:txBody>
      </p:sp>
      <p:sp>
        <p:nvSpPr>
          <p:cNvPr id="4" name="Rectangle 3">
            <a:extLst>
              <a:ext uri="{FF2B5EF4-FFF2-40B4-BE49-F238E27FC236}">
                <a16:creationId xmlns:a16="http://schemas.microsoft.com/office/drawing/2014/main" id="{9DFA51AF-8C80-408F-8CA9-51AD2D7DE440}"/>
              </a:ext>
            </a:extLst>
          </p:cNvPr>
          <p:cNvSpPr/>
          <p:nvPr/>
        </p:nvSpPr>
        <p:spPr bwMode="auto">
          <a:xfrm>
            <a:off x="591666" y="1080760"/>
            <a:ext cx="8139639"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solidFill>
                  <a:schemeClr val="tx2"/>
                </a:solidFill>
                <a:latin typeface="Arial" charset="0"/>
                <a:ea typeface="ヒラギノ角ゴ Pro W3" pitchFamily="-64" charset="-128"/>
              </a:rPr>
              <a:t>Innovation </a:t>
            </a:r>
            <a:r>
              <a:rPr lang="en-US" dirty="0">
                <a:solidFill>
                  <a:schemeClr val="tx2"/>
                </a:solidFill>
                <a:latin typeface="Arial" charset="0"/>
                <a:ea typeface="ヒラギノ角ゴ Pro W3" pitchFamily="-64" charset="-128"/>
              </a:rPr>
              <a:t>lags behind in Europe, and lacks </a:t>
            </a:r>
            <a:r>
              <a:rPr lang="en-US" b="1" dirty="0">
                <a:solidFill>
                  <a:schemeClr val="tx2"/>
                </a:solidFill>
                <a:latin typeface="Arial" charset="0"/>
                <a:ea typeface="ヒラギノ角ゴ Pro W3" pitchFamily="-64" charset="-128"/>
              </a:rPr>
              <a:t>domestic investors</a:t>
            </a:r>
            <a:endParaRPr kumimoji="0" lang="en-GB" sz="1800" b="1" i="0" u="none" strike="noStrike" cap="none" normalizeH="0" baseline="0" dirty="0">
              <a:ln>
                <a:noFill/>
              </a:ln>
              <a:solidFill>
                <a:schemeClr val="tx2"/>
              </a:solidFill>
              <a:effectLst/>
              <a:latin typeface="Arial" charset="0"/>
              <a:ea typeface="ヒラギノ角ゴ Pro W3" pitchFamily="-64" charset="-128"/>
            </a:endParaRPr>
          </a:p>
        </p:txBody>
      </p:sp>
      <p:sp>
        <p:nvSpPr>
          <p:cNvPr id="11" name="TextBox 10">
            <a:extLst>
              <a:ext uri="{FF2B5EF4-FFF2-40B4-BE49-F238E27FC236}">
                <a16:creationId xmlns:a16="http://schemas.microsoft.com/office/drawing/2014/main" id="{DE9868CF-57BC-EC35-CFD8-03590DCA33B8}"/>
              </a:ext>
            </a:extLst>
          </p:cNvPr>
          <p:cNvSpPr txBox="1"/>
          <p:nvPr/>
        </p:nvSpPr>
        <p:spPr>
          <a:xfrm>
            <a:off x="591665" y="1538980"/>
            <a:ext cx="3852000" cy="307777"/>
          </a:xfrm>
          <a:prstGeom prst="rect">
            <a:avLst/>
          </a:prstGeom>
          <a:solidFill>
            <a:schemeClr val="bg1">
              <a:lumMod val="85000"/>
            </a:schemeClr>
          </a:solidFill>
        </p:spPr>
        <p:txBody>
          <a:bodyPr wrap="square">
            <a:spAutoFit/>
          </a:bodyPr>
          <a:lstStyle/>
          <a:p>
            <a:pPr algn="ctr">
              <a:spcAft>
                <a:spcPts val="600"/>
              </a:spcAft>
            </a:pPr>
            <a:r>
              <a:rPr lang="en-US" sz="1400" b="1" dirty="0"/>
              <a:t>Patents applications by sector (2022)</a:t>
            </a:r>
          </a:p>
        </p:txBody>
      </p:sp>
      <p:sp>
        <p:nvSpPr>
          <p:cNvPr id="12" name="TextBox 11">
            <a:extLst>
              <a:ext uri="{FF2B5EF4-FFF2-40B4-BE49-F238E27FC236}">
                <a16:creationId xmlns:a16="http://schemas.microsoft.com/office/drawing/2014/main" id="{8B74E179-0A4F-B21B-0C45-510184909DD6}"/>
              </a:ext>
            </a:extLst>
          </p:cNvPr>
          <p:cNvSpPr txBox="1"/>
          <p:nvPr/>
        </p:nvSpPr>
        <p:spPr>
          <a:xfrm>
            <a:off x="4879305" y="1538980"/>
            <a:ext cx="3852000" cy="307777"/>
          </a:xfrm>
          <a:prstGeom prst="rect">
            <a:avLst/>
          </a:prstGeom>
          <a:solidFill>
            <a:schemeClr val="bg1">
              <a:lumMod val="85000"/>
            </a:schemeClr>
          </a:solidFill>
        </p:spPr>
        <p:txBody>
          <a:bodyPr wrap="square">
            <a:spAutoFit/>
          </a:bodyPr>
          <a:lstStyle/>
          <a:p>
            <a:pPr algn="ctr">
              <a:spcAft>
                <a:spcPts val="600"/>
              </a:spcAft>
            </a:pPr>
            <a:r>
              <a:rPr lang="en-US" sz="1400" b="1" dirty="0"/>
              <a:t>Share of capital in EU tech companies…</a:t>
            </a:r>
          </a:p>
        </p:txBody>
      </p:sp>
      <p:pic>
        <p:nvPicPr>
          <p:cNvPr id="15" name="Picture 14">
            <a:extLst>
              <a:ext uri="{FF2B5EF4-FFF2-40B4-BE49-F238E27FC236}">
                <a16:creationId xmlns:a16="http://schemas.microsoft.com/office/drawing/2014/main" id="{E3B20C75-FB5E-6DDF-B630-0CC407A8088C}"/>
              </a:ext>
            </a:extLst>
          </p:cNvPr>
          <p:cNvPicPr>
            <a:picLocks noChangeAspect="1"/>
          </p:cNvPicPr>
          <p:nvPr/>
        </p:nvPicPr>
        <p:blipFill>
          <a:blip r:embed="rId3"/>
          <a:stretch>
            <a:fillRect/>
          </a:stretch>
        </p:blipFill>
        <p:spPr>
          <a:xfrm>
            <a:off x="4738635" y="1866467"/>
            <a:ext cx="4129141" cy="2331820"/>
          </a:xfrm>
          <a:prstGeom prst="rect">
            <a:avLst/>
          </a:prstGeom>
        </p:spPr>
      </p:pic>
      <p:pic>
        <p:nvPicPr>
          <p:cNvPr id="17" name="Picture 16">
            <a:extLst>
              <a:ext uri="{FF2B5EF4-FFF2-40B4-BE49-F238E27FC236}">
                <a16:creationId xmlns:a16="http://schemas.microsoft.com/office/drawing/2014/main" id="{77161232-DB2C-FE16-0720-0F270BF0322B}"/>
              </a:ext>
            </a:extLst>
          </p:cNvPr>
          <p:cNvPicPr>
            <a:picLocks noChangeAspect="1"/>
          </p:cNvPicPr>
          <p:nvPr/>
        </p:nvPicPr>
        <p:blipFill>
          <a:blip r:embed="rId4">
            <a:alphaModFix/>
          </a:blip>
          <a:stretch>
            <a:fillRect/>
          </a:stretch>
        </p:blipFill>
        <p:spPr>
          <a:xfrm>
            <a:off x="844493" y="1849610"/>
            <a:ext cx="3025411" cy="2958427"/>
          </a:xfrm>
          <a:prstGeom prst="rect">
            <a:avLst/>
          </a:prstGeom>
        </p:spPr>
      </p:pic>
      <p:sp>
        <p:nvSpPr>
          <p:cNvPr id="18" name="TextBox 17">
            <a:extLst>
              <a:ext uri="{FF2B5EF4-FFF2-40B4-BE49-F238E27FC236}">
                <a16:creationId xmlns:a16="http://schemas.microsoft.com/office/drawing/2014/main" id="{AD1B20B2-409B-2655-3C70-D8F1A6BB83BC}"/>
              </a:ext>
            </a:extLst>
          </p:cNvPr>
          <p:cNvSpPr txBox="1"/>
          <p:nvPr/>
        </p:nvSpPr>
        <p:spPr>
          <a:xfrm>
            <a:off x="152400" y="4886553"/>
            <a:ext cx="2839452" cy="215444"/>
          </a:xfrm>
          <a:prstGeom prst="rect">
            <a:avLst/>
          </a:prstGeom>
          <a:noFill/>
        </p:spPr>
        <p:txBody>
          <a:bodyPr wrap="square" rtlCol="0">
            <a:spAutoFit/>
          </a:bodyPr>
          <a:lstStyle/>
          <a:p>
            <a:r>
              <a:rPr lang="en-US" sz="800" i="1" dirty="0"/>
              <a:t>Source: WIPO database, Pitchbook, ECB calculations</a:t>
            </a:r>
            <a:endParaRPr lang="en-GB" sz="800" i="1" dirty="0"/>
          </a:p>
        </p:txBody>
      </p:sp>
      <p:sp>
        <p:nvSpPr>
          <p:cNvPr id="5" name="TextBox 4">
            <a:extLst>
              <a:ext uri="{FF2B5EF4-FFF2-40B4-BE49-F238E27FC236}">
                <a16:creationId xmlns:a16="http://schemas.microsoft.com/office/drawing/2014/main" id="{1AEB2503-3C1B-6886-C254-A6FBB3EF3F82}"/>
              </a:ext>
            </a:extLst>
          </p:cNvPr>
          <p:cNvSpPr txBox="1"/>
          <p:nvPr/>
        </p:nvSpPr>
        <p:spPr>
          <a:xfrm>
            <a:off x="4738636" y="4209044"/>
            <a:ext cx="4129140" cy="523220"/>
          </a:xfrm>
          <a:prstGeom prst="rect">
            <a:avLst/>
          </a:prstGeom>
          <a:noFill/>
        </p:spPr>
        <p:txBody>
          <a:bodyPr wrap="square" rtlCol="0">
            <a:spAutoFit/>
          </a:bodyPr>
          <a:lstStyle/>
          <a:p>
            <a:r>
              <a:rPr lang="en-US" sz="1400" dirty="0"/>
              <a:t>…While </a:t>
            </a:r>
            <a:r>
              <a:rPr lang="en-US" sz="1400" b="1" dirty="0"/>
              <a:t>80% </a:t>
            </a:r>
            <a:r>
              <a:rPr lang="en-US" sz="1400" dirty="0"/>
              <a:t>of investments in </a:t>
            </a:r>
            <a:r>
              <a:rPr lang="en-US" sz="1400" b="1" dirty="0"/>
              <a:t>US</a:t>
            </a:r>
            <a:r>
              <a:rPr lang="en-US" sz="1400" dirty="0"/>
              <a:t> tech companies is </a:t>
            </a:r>
            <a:r>
              <a:rPr lang="en-US" sz="1400" b="1" dirty="0"/>
              <a:t>domestic</a:t>
            </a:r>
            <a:endParaRPr lang="en-GB" sz="1400" b="1" dirty="0"/>
          </a:p>
        </p:txBody>
      </p:sp>
    </p:spTree>
    <p:extLst>
      <p:ext uri="{BB962C8B-B14F-4D97-AF65-F5344CB8AC3E}">
        <p14:creationId xmlns:p14="http://schemas.microsoft.com/office/powerpoint/2010/main" val="277717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a:xfrm>
            <a:off x="121298" y="411956"/>
            <a:ext cx="9022701" cy="633413"/>
          </a:xfrm>
        </p:spPr>
        <p:txBody>
          <a:bodyPr/>
          <a:lstStyle/>
          <a:p>
            <a:r>
              <a:rPr lang="en-US" dirty="0"/>
              <a:t>Policy progress has been real, but…</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4</a:t>
            </a:fld>
            <a:endParaRPr lang="en-GB" dirty="0"/>
          </a:p>
        </p:txBody>
      </p:sp>
      <p:pic>
        <p:nvPicPr>
          <p:cNvPr id="5" name="Picture 4">
            <a:extLst>
              <a:ext uri="{FF2B5EF4-FFF2-40B4-BE49-F238E27FC236}">
                <a16:creationId xmlns:a16="http://schemas.microsoft.com/office/drawing/2014/main" id="{AEEDA6E3-C80E-CB58-8B79-E0F366C34383}"/>
              </a:ext>
            </a:extLst>
          </p:cNvPr>
          <p:cNvPicPr>
            <a:picLocks noChangeAspect="1"/>
          </p:cNvPicPr>
          <p:nvPr/>
        </p:nvPicPr>
        <p:blipFill>
          <a:blip r:embed="rId3"/>
          <a:stretch>
            <a:fillRect/>
          </a:stretch>
        </p:blipFill>
        <p:spPr>
          <a:xfrm>
            <a:off x="463840" y="1722118"/>
            <a:ext cx="4270030" cy="2959962"/>
          </a:xfrm>
          <a:prstGeom prst="rect">
            <a:avLst/>
          </a:prstGeom>
        </p:spPr>
      </p:pic>
      <p:sp>
        <p:nvSpPr>
          <p:cNvPr id="7" name="Rectangle 6">
            <a:extLst>
              <a:ext uri="{FF2B5EF4-FFF2-40B4-BE49-F238E27FC236}">
                <a16:creationId xmlns:a16="http://schemas.microsoft.com/office/drawing/2014/main" id="{BAACCE98-3AF5-4F4F-AAC1-5435253B45E6}"/>
              </a:ext>
            </a:extLst>
          </p:cNvPr>
          <p:cNvSpPr/>
          <p:nvPr/>
        </p:nvSpPr>
        <p:spPr bwMode="auto">
          <a:xfrm>
            <a:off x="463551" y="981552"/>
            <a:ext cx="8139639" cy="646331"/>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r>
              <a:rPr kumimoji="0" lang="en-GB" sz="1800" b="1" i="0" u="none" strike="noStrike" cap="none" normalizeH="0" baseline="0" dirty="0">
                <a:ln>
                  <a:noFill/>
                </a:ln>
                <a:solidFill>
                  <a:schemeClr val="tx2"/>
                </a:solidFill>
                <a:effectLst/>
                <a:latin typeface="Arial" charset="0"/>
                <a:ea typeface="ヒラギノ角ゴ Pro W3" pitchFamily="-64" charset="-128"/>
              </a:rPr>
              <a:t>Intense regulatory activity, </a:t>
            </a:r>
            <a:r>
              <a:rPr kumimoji="0" lang="en-GB" sz="1800" i="0" u="none" strike="noStrike" cap="none" normalizeH="0" baseline="0" dirty="0">
                <a:ln>
                  <a:noFill/>
                </a:ln>
                <a:solidFill>
                  <a:schemeClr val="tx2"/>
                </a:solidFill>
                <a:effectLst/>
                <a:latin typeface="Arial" charset="0"/>
                <a:ea typeface="ヒラギノ角ゴ Pro W3" pitchFamily="-64" charset="-128"/>
              </a:rPr>
              <a:t>but</a:t>
            </a:r>
            <a:r>
              <a:rPr kumimoji="0" lang="en-GB" sz="1800" b="1" i="0" u="none" strike="noStrike" cap="none" normalizeH="0" baseline="0" dirty="0">
                <a:ln>
                  <a:noFill/>
                </a:ln>
                <a:solidFill>
                  <a:schemeClr val="tx2"/>
                </a:solidFill>
                <a:effectLst/>
                <a:latin typeface="Arial" charset="0"/>
                <a:ea typeface="ヒラギノ角ゴ Pro W3" pitchFamily="-64" charset="-128"/>
              </a:rPr>
              <a:t> political obstacles, vested interests </a:t>
            </a:r>
            <a:r>
              <a:rPr kumimoji="0" lang="en-GB" sz="1800" i="0" u="none" strike="noStrike" cap="none" normalizeH="0" baseline="0" dirty="0">
                <a:ln>
                  <a:noFill/>
                </a:ln>
                <a:solidFill>
                  <a:schemeClr val="tx2"/>
                </a:solidFill>
                <a:effectLst/>
                <a:latin typeface="Arial" charset="0"/>
                <a:ea typeface="ヒラギノ角ゴ Pro W3" pitchFamily="-64" charset="-128"/>
              </a:rPr>
              <a:t>and</a:t>
            </a:r>
            <a:r>
              <a:rPr kumimoji="0" lang="en-GB" sz="1800" b="1" i="0" u="none" strike="noStrike" cap="none" normalizeH="0" baseline="0" dirty="0">
                <a:ln>
                  <a:noFill/>
                </a:ln>
                <a:solidFill>
                  <a:schemeClr val="tx2"/>
                </a:solidFill>
                <a:effectLst/>
                <a:latin typeface="Arial" charset="0"/>
                <a:ea typeface="ヒラギノ角ゴ Pro W3" pitchFamily="-64" charset="-128"/>
              </a:rPr>
              <a:t> technical complexities </a:t>
            </a:r>
            <a:r>
              <a:rPr kumimoji="0" lang="en-GB" sz="1800" i="0" u="none" strike="noStrike" cap="none" normalizeH="0" baseline="0" dirty="0">
                <a:ln>
                  <a:noFill/>
                </a:ln>
                <a:solidFill>
                  <a:schemeClr val="tx2"/>
                </a:solidFill>
                <a:effectLst/>
                <a:latin typeface="Arial" charset="0"/>
                <a:ea typeface="ヒラギノ角ゴ Pro W3" pitchFamily="-64" charset="-128"/>
              </a:rPr>
              <a:t>held back key reforms</a:t>
            </a:r>
          </a:p>
        </p:txBody>
      </p:sp>
      <p:cxnSp>
        <p:nvCxnSpPr>
          <p:cNvPr id="8" name="Straight Connector 7">
            <a:extLst>
              <a:ext uri="{FF2B5EF4-FFF2-40B4-BE49-F238E27FC236}">
                <a16:creationId xmlns:a16="http://schemas.microsoft.com/office/drawing/2014/main" id="{2965FECB-F940-E905-8133-503CC2561EB8}"/>
              </a:ext>
            </a:extLst>
          </p:cNvPr>
          <p:cNvCxnSpPr/>
          <p:nvPr/>
        </p:nvCxnSpPr>
        <p:spPr bwMode="auto">
          <a:xfrm>
            <a:off x="463551" y="4652820"/>
            <a:ext cx="4270319" cy="0"/>
          </a:xfrm>
          <a:prstGeom prst="line">
            <a:avLst/>
          </a:prstGeom>
          <a:solidFill>
            <a:schemeClr val="tx2"/>
          </a:solidFill>
          <a:ln w="9525" cap="flat" cmpd="sng" algn="ctr">
            <a:solidFill>
              <a:schemeClr val="bg1">
                <a:lumMod val="6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6" name="Picture 5">
            <a:extLst>
              <a:ext uri="{FF2B5EF4-FFF2-40B4-BE49-F238E27FC236}">
                <a16:creationId xmlns:a16="http://schemas.microsoft.com/office/drawing/2014/main" id="{D891E769-1E2C-6885-24E3-BAEC276D24ED}"/>
              </a:ext>
            </a:extLst>
          </p:cNvPr>
          <p:cNvPicPr>
            <a:picLocks noChangeAspect="1"/>
          </p:cNvPicPr>
          <p:nvPr/>
        </p:nvPicPr>
        <p:blipFill>
          <a:blip r:embed="rId4"/>
          <a:stretch>
            <a:fillRect/>
          </a:stretch>
        </p:blipFill>
        <p:spPr>
          <a:xfrm>
            <a:off x="1739581" y="4776315"/>
            <a:ext cx="1423149" cy="368339"/>
          </a:xfrm>
          <a:prstGeom prst="rect">
            <a:avLst/>
          </a:prstGeom>
        </p:spPr>
      </p:pic>
      <p:pic>
        <p:nvPicPr>
          <p:cNvPr id="4" name="Picture 3">
            <a:extLst>
              <a:ext uri="{FF2B5EF4-FFF2-40B4-BE49-F238E27FC236}">
                <a16:creationId xmlns:a16="http://schemas.microsoft.com/office/drawing/2014/main" id="{3324CC39-F296-6FE9-B456-491301CE32BF}"/>
              </a:ext>
            </a:extLst>
          </p:cNvPr>
          <p:cNvPicPr>
            <a:picLocks noChangeAspect="1"/>
          </p:cNvPicPr>
          <p:nvPr/>
        </p:nvPicPr>
        <p:blipFill>
          <a:blip r:embed="rId5"/>
          <a:stretch>
            <a:fillRect/>
          </a:stretch>
        </p:blipFill>
        <p:spPr>
          <a:xfrm>
            <a:off x="4941336" y="1842190"/>
            <a:ext cx="3738824" cy="2723447"/>
          </a:xfrm>
          <a:prstGeom prst="rect">
            <a:avLst/>
          </a:prstGeom>
        </p:spPr>
      </p:pic>
    </p:spTree>
    <p:extLst>
      <p:ext uri="{BB962C8B-B14F-4D97-AF65-F5344CB8AC3E}">
        <p14:creationId xmlns:p14="http://schemas.microsoft.com/office/powerpoint/2010/main" val="294325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FDD5-3BD3-ABC6-3B00-21A36C912485}"/>
              </a:ext>
            </a:extLst>
          </p:cNvPr>
          <p:cNvSpPr>
            <a:spLocks noGrp="1"/>
          </p:cNvSpPr>
          <p:nvPr>
            <p:ph type="title"/>
          </p:nvPr>
        </p:nvSpPr>
        <p:spPr>
          <a:xfrm>
            <a:off x="492126" y="271453"/>
            <a:ext cx="8404225" cy="633413"/>
          </a:xfrm>
        </p:spPr>
        <p:txBody>
          <a:bodyPr/>
          <a:lstStyle/>
          <a:p>
            <a:r>
              <a:rPr lang="en-GB" dirty="0"/>
              <a:t>…</a:t>
            </a:r>
            <a:r>
              <a:rPr lang="en-US" dirty="0"/>
              <a:t>fragmentation persists</a:t>
            </a:r>
            <a:endParaRPr lang="en-GB" dirty="0"/>
          </a:p>
        </p:txBody>
      </p:sp>
      <p:sp>
        <p:nvSpPr>
          <p:cNvPr id="3" name="Slide Number Placeholder 2">
            <a:extLst>
              <a:ext uri="{FF2B5EF4-FFF2-40B4-BE49-F238E27FC236}">
                <a16:creationId xmlns:a16="http://schemas.microsoft.com/office/drawing/2014/main" id="{A16581A4-E17A-B0BD-D3D5-157BA7FB27EB}"/>
              </a:ext>
            </a:extLst>
          </p:cNvPr>
          <p:cNvSpPr>
            <a:spLocks noGrp="1"/>
          </p:cNvSpPr>
          <p:nvPr>
            <p:ph type="sldNum" sz="quarter" idx="10"/>
          </p:nvPr>
        </p:nvSpPr>
        <p:spPr/>
        <p:txBody>
          <a:bodyPr/>
          <a:lstStyle/>
          <a:p>
            <a:pPr>
              <a:defRPr/>
            </a:pPr>
            <a:fld id="{72AD2B4C-24FD-485E-ADAD-B1E3DC73B16B}" type="slidenum">
              <a:rPr lang="en-GB" smtClean="0"/>
              <a:pPr>
                <a:defRPr/>
              </a:pPr>
              <a:t>5</a:t>
            </a:fld>
            <a:endParaRPr lang="en-GB" dirty="0"/>
          </a:p>
        </p:txBody>
      </p:sp>
      <p:sp>
        <p:nvSpPr>
          <p:cNvPr id="4" name="Rectangle 2">
            <a:extLst>
              <a:ext uri="{FF2B5EF4-FFF2-40B4-BE49-F238E27FC236}">
                <a16:creationId xmlns:a16="http://schemas.microsoft.com/office/drawing/2014/main" id="{053CF347-3E49-B79E-22DC-56AD5637328C}"/>
              </a:ext>
            </a:extLst>
          </p:cNvPr>
          <p:cNvSpPr>
            <a:spLocks noChangeArrowheads="1"/>
          </p:cNvSpPr>
          <p:nvPr/>
        </p:nvSpPr>
        <p:spPr bwMode="auto">
          <a:xfrm>
            <a:off x="1393031" y="904866"/>
            <a:ext cx="5715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Price-based and quantity-based financial integration composite indicators</a:t>
            </a:r>
            <a:endParaRPr kumimoji="0" lang="en-GB" altLang="en-US" sz="6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600" b="0" i="0" u="none" strike="noStrike" cap="none" normalizeH="0" baseline="0" dirty="0">
                <a:ln>
                  <a:noFill/>
                </a:ln>
                <a:solidFill>
                  <a:srgbClr val="003299"/>
                </a:solidFill>
                <a:effectLst/>
                <a:latin typeface="Arial" panose="020B0604020202020204" pitchFamily="34" charset="0"/>
                <a:ea typeface="Times New Roman" panose="02020603050405020304" pitchFamily="18" charset="0"/>
                <a:cs typeface="Arial" panose="020B0604020202020204" pitchFamily="34" charset="0"/>
              </a:rPr>
              <a:t>(quarterly data; price-based indicator: Q1 1995 – Q3 2024; quantity-based indicator: Q1 1999 – Q2 2024)</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22">
            <a:extLst>
              <a:ext uri="{FF2B5EF4-FFF2-40B4-BE49-F238E27FC236}">
                <a16:creationId xmlns:a16="http://schemas.microsoft.com/office/drawing/2014/main" id="{EA584CA9-C1F8-0816-7104-F4521128D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214676"/>
            <a:ext cx="5715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3CEDC503-2E2B-E850-1A4F-745191C0EEE5}"/>
              </a:ext>
            </a:extLst>
          </p:cNvPr>
          <p:cNvSpPr txBox="1">
            <a:spLocks/>
          </p:cNvSpPr>
          <p:nvPr/>
        </p:nvSpPr>
        <p:spPr bwMode="auto">
          <a:xfrm>
            <a:off x="350196" y="4731544"/>
            <a:ext cx="2870376" cy="32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defTabSz="914378">
              <a:lnSpc>
                <a:spcPct val="100000"/>
              </a:lnSpc>
              <a:spcBef>
                <a:spcPts val="0"/>
              </a:spcBef>
              <a:spcAft>
                <a:spcPts val="0"/>
              </a:spcAft>
            </a:pPr>
            <a:r>
              <a:rPr lang="en-GB" altLang="en-US" sz="1000" dirty="0">
                <a:solidFill>
                  <a:srgbClr val="585858">
                    <a:alpha val="100000"/>
                  </a:srgbClr>
                </a:solidFill>
                <a:latin typeface="Arial"/>
                <a:cs typeface="Arial"/>
              </a:rPr>
              <a:t>Source: FISEA report (2023)</a:t>
            </a:r>
            <a:endParaRPr lang="en-GB" altLang="en-US" sz="1000" dirty="0">
              <a:solidFill>
                <a:srgbClr val="FFFFFF">
                  <a:lumMod val="50000"/>
                </a:srgbClr>
              </a:solidFill>
              <a:latin typeface="Arial"/>
              <a:cs typeface="Arial"/>
            </a:endParaRPr>
          </a:p>
          <a:p>
            <a:pPr defTabSz="914378">
              <a:lnSpc>
                <a:spcPct val="100000"/>
              </a:lnSpc>
              <a:spcBef>
                <a:spcPts val="0"/>
              </a:spcBef>
              <a:spcAft>
                <a:spcPts val="0"/>
              </a:spcAft>
            </a:pPr>
            <a:endParaRPr lang="en-GB" altLang="en-US" sz="1000" dirty="0">
              <a:solidFill>
                <a:srgbClr val="585858">
                  <a:alpha val="100000"/>
                </a:srgbClr>
              </a:solidFill>
              <a:latin typeface="Arial"/>
              <a:cs typeface="Arial"/>
            </a:endParaRPr>
          </a:p>
        </p:txBody>
      </p:sp>
    </p:spTree>
    <p:extLst>
      <p:ext uri="{BB962C8B-B14F-4D97-AF65-F5344CB8AC3E}">
        <p14:creationId xmlns:p14="http://schemas.microsoft.com/office/powerpoint/2010/main" val="637447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812D1F8A-4394-CFF0-0B17-F1EC138254B7}"/>
              </a:ext>
            </a:extLst>
          </p:cNvPr>
          <p:cNvSpPr/>
          <p:nvPr/>
        </p:nvSpPr>
        <p:spPr bwMode="auto">
          <a:xfrm rot="5400000">
            <a:off x="5238212" y="2483650"/>
            <a:ext cx="2044922" cy="1882842"/>
          </a:xfrm>
          <a:prstGeom prst="triangl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14" name="Isosceles Triangle 13">
            <a:extLst>
              <a:ext uri="{FF2B5EF4-FFF2-40B4-BE49-F238E27FC236}">
                <a16:creationId xmlns:a16="http://schemas.microsoft.com/office/drawing/2014/main" id="{DC63D870-E97C-9BAA-6BE5-AE3CCCB3DEB9}"/>
              </a:ext>
            </a:extLst>
          </p:cNvPr>
          <p:cNvSpPr/>
          <p:nvPr/>
        </p:nvSpPr>
        <p:spPr bwMode="auto">
          <a:xfrm rot="5400000">
            <a:off x="2529459" y="2483650"/>
            <a:ext cx="2044922" cy="1882842"/>
          </a:xfrm>
          <a:prstGeom prst="triangl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US" dirty="0"/>
              <a:t>Five key priorities for the next legislative term</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6</a:t>
            </a:fld>
            <a:endParaRPr lang="en-GB" dirty="0"/>
          </a:p>
        </p:txBody>
      </p:sp>
      <p:sp>
        <p:nvSpPr>
          <p:cNvPr id="7" name="Rectangle 6">
            <a:extLst>
              <a:ext uri="{FF2B5EF4-FFF2-40B4-BE49-F238E27FC236}">
                <a16:creationId xmlns:a16="http://schemas.microsoft.com/office/drawing/2014/main" id="{BAACCE98-3AF5-4F4F-AAC1-5435253B45E6}"/>
              </a:ext>
            </a:extLst>
          </p:cNvPr>
          <p:cNvSpPr/>
          <p:nvPr/>
        </p:nvSpPr>
        <p:spPr bwMode="auto">
          <a:xfrm>
            <a:off x="463551" y="1104632"/>
            <a:ext cx="8139639" cy="646331"/>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dirty="0">
                <a:solidFill>
                  <a:schemeClr val="tx2"/>
                </a:solidFill>
                <a:latin typeface="Arial" charset="0"/>
                <a:ea typeface="ヒラギノ角ゴ Pro W3" pitchFamily="-64" charset="-128"/>
              </a:rPr>
              <a:t>Starting from </a:t>
            </a:r>
            <a:r>
              <a:rPr lang="en-US" b="1" dirty="0">
                <a:solidFill>
                  <a:schemeClr val="tx2"/>
                </a:solidFill>
                <a:latin typeface="Arial" charset="0"/>
                <a:ea typeface="ヒラギノ角ゴ Pro W3" pitchFamily="-64" charset="-128"/>
              </a:rPr>
              <a:t>GovC statement</a:t>
            </a:r>
            <a:r>
              <a:rPr lang="en-US" dirty="0">
                <a:solidFill>
                  <a:schemeClr val="tx2"/>
                </a:solidFill>
                <a:latin typeface="Arial" charset="0"/>
                <a:ea typeface="ヒラギノ角ゴ Pro W3" pitchFamily="-64" charset="-128"/>
              </a:rPr>
              <a:t>, focus on a subset of priorities to achieve </a:t>
            </a:r>
            <a:r>
              <a:rPr lang="en-US" b="1" dirty="0">
                <a:solidFill>
                  <a:schemeClr val="tx2"/>
                </a:solidFill>
                <a:latin typeface="Arial" charset="0"/>
                <a:ea typeface="ヒラギノ角ゴ Pro W3" pitchFamily="-64" charset="-128"/>
              </a:rPr>
              <a:t>impact</a:t>
            </a:r>
            <a:r>
              <a:rPr lang="en-US" dirty="0">
                <a:solidFill>
                  <a:schemeClr val="tx2"/>
                </a:solidFill>
                <a:latin typeface="Arial" charset="0"/>
                <a:ea typeface="ヒラギノ角ゴ Pro W3" pitchFamily="-64" charset="-128"/>
              </a:rPr>
              <a:t> through </a:t>
            </a:r>
            <a:r>
              <a:rPr lang="en-US" b="1" dirty="0">
                <a:solidFill>
                  <a:schemeClr val="tx2"/>
                </a:solidFill>
                <a:latin typeface="Arial" charset="0"/>
                <a:ea typeface="ヒラギノ角ゴ Pro W3" pitchFamily="-64" charset="-128"/>
              </a:rPr>
              <a:t>implementable</a:t>
            </a:r>
            <a:r>
              <a:rPr lang="en-US" dirty="0">
                <a:solidFill>
                  <a:schemeClr val="tx2"/>
                </a:solidFill>
                <a:latin typeface="Arial" charset="0"/>
                <a:ea typeface="ヒラギノ角ゴ Pro W3" pitchFamily="-64" charset="-128"/>
              </a:rPr>
              <a:t> solutions</a:t>
            </a:r>
            <a:endParaRPr lang="en-GB" dirty="0">
              <a:solidFill>
                <a:schemeClr val="tx2"/>
              </a:solidFill>
              <a:latin typeface="Arial" charset="0"/>
              <a:ea typeface="ヒラギノ角ゴ Pro W3" pitchFamily="-64" charset="-128"/>
            </a:endParaRPr>
          </a:p>
        </p:txBody>
      </p:sp>
      <p:sp>
        <p:nvSpPr>
          <p:cNvPr id="4" name="TextBox 3">
            <a:extLst>
              <a:ext uri="{FF2B5EF4-FFF2-40B4-BE49-F238E27FC236}">
                <a16:creationId xmlns:a16="http://schemas.microsoft.com/office/drawing/2014/main" id="{1C00E149-14FF-A7EF-16C3-ECF4C00876DF}"/>
              </a:ext>
            </a:extLst>
          </p:cNvPr>
          <p:cNvSpPr txBox="1"/>
          <p:nvPr/>
        </p:nvSpPr>
        <p:spPr>
          <a:xfrm>
            <a:off x="463551" y="2200763"/>
            <a:ext cx="2830255" cy="2492990"/>
          </a:xfrm>
          <a:prstGeom prst="rect">
            <a:avLst/>
          </a:prstGeom>
          <a:noFill/>
        </p:spPr>
        <p:txBody>
          <a:bodyPr wrap="square" rtlCol="0">
            <a:spAutoFit/>
          </a:bodyPr>
          <a:lstStyle/>
          <a:p>
            <a:pPr marL="285750" indent="-285750">
              <a:buFont typeface="+mj-lt"/>
              <a:buAutoNum type="arabicPeriod"/>
            </a:pPr>
            <a:r>
              <a:rPr lang="en-GB" sz="1200" dirty="0"/>
              <a:t>Securitisation</a:t>
            </a:r>
          </a:p>
          <a:p>
            <a:pPr marL="285750" indent="-285750">
              <a:buFont typeface="+mj-lt"/>
              <a:buAutoNum type="arabicPeriod"/>
            </a:pPr>
            <a:r>
              <a:rPr lang="en-GB" sz="1200" dirty="0"/>
              <a:t>Integrated supervision</a:t>
            </a:r>
          </a:p>
          <a:p>
            <a:pPr marL="285750" indent="-285750">
              <a:buFont typeface="+mj-lt"/>
              <a:buAutoNum type="arabicPeriod"/>
            </a:pPr>
            <a:r>
              <a:rPr lang="en-GB" sz="1200" dirty="0"/>
              <a:t>Targeted harmonisation of laws</a:t>
            </a:r>
          </a:p>
          <a:p>
            <a:pPr marL="285750" indent="-285750">
              <a:buFont typeface="+mj-lt"/>
              <a:buAutoNum type="arabicPeriod"/>
            </a:pPr>
            <a:r>
              <a:rPr lang="en-GB" sz="1200" dirty="0"/>
              <a:t>Post-trading harmonisation</a:t>
            </a:r>
          </a:p>
          <a:p>
            <a:pPr marL="285750" indent="-285750">
              <a:buFont typeface="+mj-lt"/>
              <a:buAutoNum type="arabicPeriod"/>
            </a:pPr>
            <a:r>
              <a:rPr lang="en-GB" sz="1200" dirty="0"/>
              <a:t>Solve debt bias in taxation</a:t>
            </a:r>
          </a:p>
          <a:p>
            <a:pPr marL="285750" indent="-285750">
              <a:buFont typeface="+mj-lt"/>
              <a:buAutoNum type="arabicPeriod"/>
            </a:pPr>
            <a:r>
              <a:rPr lang="en-GB" sz="1200" dirty="0"/>
              <a:t>New technologies (tokenisation)</a:t>
            </a:r>
          </a:p>
          <a:p>
            <a:pPr marL="285750" indent="-285750">
              <a:buFont typeface="+mj-lt"/>
              <a:buAutoNum type="arabicPeriod"/>
            </a:pPr>
            <a:r>
              <a:rPr lang="en-GB" sz="1200" dirty="0"/>
              <a:t>Pan-European financial markets</a:t>
            </a:r>
          </a:p>
          <a:p>
            <a:pPr marL="285750" indent="-285750">
              <a:buFont typeface="+mj-lt"/>
              <a:buAutoNum type="arabicPeriod"/>
            </a:pPr>
            <a:r>
              <a:rPr lang="en-GB" sz="1200" dirty="0"/>
              <a:t>Pan-European rulebook for securities settlement and collateral</a:t>
            </a:r>
          </a:p>
          <a:p>
            <a:pPr marL="285750" indent="-285750">
              <a:buFont typeface="+mj-lt"/>
              <a:buAutoNum type="arabicPeriod"/>
            </a:pPr>
            <a:r>
              <a:rPr lang="en-GB" sz="1200" dirty="0"/>
              <a:t>Central clearing capacity in EU</a:t>
            </a:r>
          </a:p>
          <a:p>
            <a:pPr marL="285750" indent="-285750">
              <a:buFont typeface="+mj-lt"/>
              <a:buAutoNum type="arabicPeriod"/>
            </a:pPr>
            <a:r>
              <a:rPr lang="en-GB" sz="1200" dirty="0"/>
              <a:t>Promote listing</a:t>
            </a:r>
          </a:p>
          <a:p>
            <a:pPr marL="285750" indent="-285750">
              <a:buFont typeface="+mj-lt"/>
              <a:buAutoNum type="arabicPeriod"/>
            </a:pPr>
            <a:r>
              <a:rPr lang="en-GB" sz="1200" dirty="0"/>
              <a:t>Financial education</a:t>
            </a:r>
          </a:p>
          <a:p>
            <a:pPr marL="285750" indent="-285750">
              <a:buFont typeface="+mj-lt"/>
              <a:buAutoNum type="arabicPeriod"/>
            </a:pPr>
            <a:r>
              <a:rPr lang="en-GB" sz="1200" dirty="0"/>
              <a:t>European Single Access Point</a:t>
            </a:r>
          </a:p>
        </p:txBody>
      </p:sp>
      <p:sp>
        <p:nvSpPr>
          <p:cNvPr id="5" name="Rectangle 4">
            <a:extLst>
              <a:ext uri="{FF2B5EF4-FFF2-40B4-BE49-F238E27FC236}">
                <a16:creationId xmlns:a16="http://schemas.microsoft.com/office/drawing/2014/main" id="{96E8D1B1-F5EC-52B9-7699-C263B08E868C}"/>
              </a:ext>
            </a:extLst>
          </p:cNvPr>
          <p:cNvSpPr/>
          <p:nvPr/>
        </p:nvSpPr>
        <p:spPr bwMode="auto">
          <a:xfrm>
            <a:off x="463551" y="1849326"/>
            <a:ext cx="2808000" cy="338554"/>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kumimoji="0" lang="en-US" sz="1600" b="1" i="0" u="none" strike="noStrike" cap="none" normalizeH="0" baseline="0" dirty="0" err="1">
                <a:ln>
                  <a:noFill/>
                </a:ln>
                <a:effectLst/>
                <a:latin typeface="Arial" charset="0"/>
                <a:ea typeface="ヒラギノ角ゴ Pro W3" pitchFamily="-64" charset="-128"/>
              </a:rPr>
              <a:t>GovC</a:t>
            </a:r>
            <a:r>
              <a:rPr kumimoji="0" lang="en-US" sz="1600" b="1" i="0" u="none" strike="noStrike" cap="none" normalizeH="0" baseline="0" dirty="0">
                <a:ln>
                  <a:noFill/>
                </a:ln>
                <a:effectLst/>
                <a:latin typeface="Arial" charset="0"/>
                <a:ea typeface="ヒラギノ角ゴ Pro W3" pitchFamily="-64" charset="-128"/>
              </a:rPr>
              <a:t> statement</a:t>
            </a:r>
            <a:endParaRPr kumimoji="0" lang="en-GB" sz="1600" b="1" i="0" u="none" strike="noStrike" cap="none" normalizeH="0" baseline="0" dirty="0">
              <a:ln>
                <a:noFill/>
              </a:ln>
              <a:effectLst/>
              <a:latin typeface="Arial" charset="0"/>
              <a:ea typeface="ヒラギノ角ゴ Pro W3" pitchFamily="-64" charset="-128"/>
            </a:endParaRPr>
          </a:p>
        </p:txBody>
      </p:sp>
      <p:sp>
        <p:nvSpPr>
          <p:cNvPr id="6" name="TextBox 5">
            <a:extLst>
              <a:ext uri="{FF2B5EF4-FFF2-40B4-BE49-F238E27FC236}">
                <a16:creationId xmlns:a16="http://schemas.microsoft.com/office/drawing/2014/main" id="{E43A2D75-1722-FEE9-9A42-68828D0E6A93}"/>
              </a:ext>
            </a:extLst>
          </p:cNvPr>
          <p:cNvSpPr txBox="1"/>
          <p:nvPr/>
        </p:nvSpPr>
        <p:spPr>
          <a:xfrm>
            <a:off x="3378818" y="2200763"/>
            <a:ext cx="2556000" cy="2031325"/>
          </a:xfrm>
          <a:prstGeom prst="rect">
            <a:avLst/>
          </a:prstGeom>
          <a:noFill/>
        </p:spPr>
        <p:txBody>
          <a:bodyPr wrap="square" rtlCol="0">
            <a:spAutoFit/>
          </a:bodyPr>
          <a:lstStyle/>
          <a:p>
            <a:r>
              <a:rPr lang="en-US" sz="1400" b="1" dirty="0"/>
              <a:t>To create scale</a:t>
            </a:r>
          </a:p>
          <a:p>
            <a:pPr marL="228600" indent="-228600">
              <a:buAutoNum type="arabicPeriod"/>
            </a:pPr>
            <a:r>
              <a:rPr lang="en-US" sz="1400" dirty="0"/>
              <a:t>Savings product</a:t>
            </a:r>
          </a:p>
          <a:p>
            <a:pPr marL="228600" indent="-228600">
              <a:buAutoNum type="arabicPeriod"/>
            </a:pPr>
            <a:r>
              <a:rPr lang="en-US" sz="1400" dirty="0"/>
              <a:t>Venture capital financing</a:t>
            </a:r>
          </a:p>
          <a:p>
            <a:pPr marL="228600" indent="-228600">
              <a:buAutoNum type="arabicPeriod"/>
            </a:pPr>
            <a:r>
              <a:rPr lang="en-US" sz="1400" dirty="0"/>
              <a:t>Securitisation </a:t>
            </a:r>
          </a:p>
          <a:p>
            <a:endParaRPr lang="en-US" sz="1400" dirty="0"/>
          </a:p>
          <a:p>
            <a:r>
              <a:rPr lang="en-US" sz="1400" b="1" dirty="0"/>
              <a:t>To integrate</a:t>
            </a:r>
          </a:p>
          <a:p>
            <a:pPr marL="228600" indent="-228600">
              <a:buFont typeface="+mj-lt"/>
              <a:buAutoNum type="arabicPeriod" startAt="4"/>
            </a:pPr>
            <a:r>
              <a:rPr lang="en-US" sz="1400" dirty="0"/>
              <a:t>Integrated supervision</a:t>
            </a:r>
          </a:p>
          <a:p>
            <a:pPr marL="228600" indent="-228600">
              <a:buFont typeface="+mj-lt"/>
              <a:buAutoNum type="arabicPeriod" startAt="4"/>
            </a:pPr>
            <a:r>
              <a:rPr lang="en-US" sz="1400" dirty="0"/>
              <a:t>Trading, post-trading and digital tools</a:t>
            </a:r>
          </a:p>
        </p:txBody>
      </p:sp>
      <p:sp>
        <p:nvSpPr>
          <p:cNvPr id="8" name="Rectangle 7">
            <a:extLst>
              <a:ext uri="{FF2B5EF4-FFF2-40B4-BE49-F238E27FC236}">
                <a16:creationId xmlns:a16="http://schemas.microsoft.com/office/drawing/2014/main" id="{0091B419-8DFB-4A0F-CFF9-5ED82CE8F7AF}"/>
              </a:ext>
            </a:extLst>
          </p:cNvPr>
          <p:cNvSpPr/>
          <p:nvPr/>
        </p:nvSpPr>
        <p:spPr bwMode="auto">
          <a:xfrm>
            <a:off x="3378817" y="1849326"/>
            <a:ext cx="2556000" cy="338554"/>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sz="1600" b="1" dirty="0">
                <a:latin typeface="Arial" charset="0"/>
                <a:ea typeface="ヒラギノ角ゴ Pro W3" pitchFamily="-64" charset="-128"/>
              </a:rPr>
              <a:t>5 priority areas</a:t>
            </a:r>
            <a:endParaRPr kumimoji="0" lang="en-GB" sz="1600" b="1" i="0" u="none" strike="noStrike" cap="none" normalizeH="0" baseline="0" dirty="0">
              <a:ln>
                <a:noFill/>
              </a:ln>
              <a:effectLst/>
              <a:latin typeface="Arial" charset="0"/>
              <a:ea typeface="ヒラギノ角ゴ Pro W3" pitchFamily="-64" charset="-128"/>
            </a:endParaRPr>
          </a:p>
        </p:txBody>
      </p:sp>
      <p:sp>
        <p:nvSpPr>
          <p:cNvPr id="9" name="TextBox 8">
            <a:extLst>
              <a:ext uri="{FF2B5EF4-FFF2-40B4-BE49-F238E27FC236}">
                <a16:creationId xmlns:a16="http://schemas.microsoft.com/office/drawing/2014/main" id="{62B35A7D-EB44-9B08-9543-009121F4D0E0}"/>
              </a:ext>
            </a:extLst>
          </p:cNvPr>
          <p:cNvSpPr txBox="1"/>
          <p:nvPr/>
        </p:nvSpPr>
        <p:spPr>
          <a:xfrm>
            <a:off x="6720348" y="2200763"/>
            <a:ext cx="2556000" cy="2400657"/>
          </a:xfrm>
          <a:prstGeom prst="rect">
            <a:avLst/>
          </a:prstGeom>
          <a:noFill/>
        </p:spPr>
        <p:txBody>
          <a:bodyPr wrap="square" rtlCol="0">
            <a:spAutoFit/>
          </a:bodyPr>
          <a:lstStyle/>
          <a:p>
            <a:r>
              <a:rPr lang="en-US" sz="1400" b="1" dirty="0">
                <a:solidFill>
                  <a:schemeClr val="tx2"/>
                </a:solidFill>
              </a:rPr>
              <a:t>Entering</a:t>
            </a:r>
          </a:p>
          <a:p>
            <a:pPr marL="228600" indent="-228600">
              <a:buAutoNum type="arabicPeriod"/>
            </a:pPr>
            <a:r>
              <a:rPr lang="en-US" sz="1400" dirty="0"/>
              <a:t>Savings product</a:t>
            </a:r>
          </a:p>
          <a:p>
            <a:pPr>
              <a:spcAft>
                <a:spcPts val="600"/>
              </a:spcAft>
            </a:pPr>
            <a:endParaRPr lang="en-US" sz="1400" dirty="0"/>
          </a:p>
          <a:p>
            <a:r>
              <a:rPr lang="en-US" sz="1400" b="1" dirty="0">
                <a:solidFill>
                  <a:schemeClr val="tx2"/>
                </a:solidFill>
              </a:rPr>
              <a:t>Expanding</a:t>
            </a:r>
          </a:p>
          <a:p>
            <a:pPr marL="265113" indent="-265113">
              <a:buFont typeface="+mj-lt"/>
              <a:buAutoNum type="arabicPeriod" startAt="2"/>
            </a:pPr>
            <a:r>
              <a:rPr lang="en-US" sz="1400" dirty="0"/>
              <a:t>Trading and post-trading</a:t>
            </a:r>
          </a:p>
          <a:p>
            <a:pPr marL="265113" indent="-265113">
              <a:buFont typeface="+mj-lt"/>
              <a:buAutoNum type="arabicPeriod" startAt="2"/>
            </a:pPr>
            <a:r>
              <a:rPr lang="en-US" sz="1400" dirty="0"/>
              <a:t>Supervision</a:t>
            </a:r>
          </a:p>
          <a:p>
            <a:pPr marL="265113" indent="-265113">
              <a:buFont typeface="+mj-lt"/>
              <a:buAutoNum type="arabicPeriod" startAt="2"/>
            </a:pPr>
            <a:r>
              <a:rPr lang="en-US" sz="1400" dirty="0"/>
              <a:t>Securitisation</a:t>
            </a:r>
          </a:p>
          <a:p>
            <a:pPr>
              <a:spcAft>
                <a:spcPts val="600"/>
              </a:spcAft>
            </a:pPr>
            <a:endParaRPr lang="en-US" sz="1400" dirty="0"/>
          </a:p>
          <a:p>
            <a:r>
              <a:rPr lang="en-US" sz="1400" b="1" dirty="0">
                <a:solidFill>
                  <a:schemeClr val="tx2"/>
                </a:solidFill>
              </a:rPr>
              <a:t>Exiting</a:t>
            </a:r>
          </a:p>
          <a:p>
            <a:pPr marL="265113" indent="-265113">
              <a:buFont typeface="+mj-lt"/>
              <a:buAutoNum type="arabicPeriod" startAt="5"/>
            </a:pPr>
            <a:r>
              <a:rPr lang="en-US" sz="1400" dirty="0"/>
              <a:t>Venture capital financing</a:t>
            </a:r>
          </a:p>
        </p:txBody>
      </p:sp>
      <p:sp>
        <p:nvSpPr>
          <p:cNvPr id="10" name="Rectangle 9">
            <a:extLst>
              <a:ext uri="{FF2B5EF4-FFF2-40B4-BE49-F238E27FC236}">
                <a16:creationId xmlns:a16="http://schemas.microsoft.com/office/drawing/2014/main" id="{A15FF791-9A9C-358B-1C4E-B08BA922CFAD}"/>
              </a:ext>
            </a:extLst>
          </p:cNvPr>
          <p:cNvSpPr/>
          <p:nvPr/>
        </p:nvSpPr>
        <p:spPr bwMode="auto">
          <a:xfrm>
            <a:off x="6047190" y="1849326"/>
            <a:ext cx="2556000" cy="338554"/>
          </a:xfrm>
          <a:prstGeom prst="rect">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ts val="0"/>
              </a:spcBef>
            </a:pPr>
            <a:r>
              <a:rPr lang="en-US" sz="1600" b="1" dirty="0">
                <a:latin typeface="Arial" charset="0"/>
                <a:ea typeface="ヒラギノ角ゴ Pro W3" pitchFamily="-64" charset="-128"/>
              </a:rPr>
              <a:t>3 key actions</a:t>
            </a:r>
            <a:endParaRPr kumimoji="0" lang="en-GB" sz="1600" b="1" i="0" u="none" strike="noStrike" cap="none" normalizeH="0" baseline="0" dirty="0">
              <a:ln>
                <a:noFill/>
              </a:ln>
              <a:effectLst/>
              <a:latin typeface="Arial" charset="0"/>
              <a:ea typeface="ヒラギノ角ゴ Pro W3" pitchFamily="-64" charset="-128"/>
            </a:endParaRPr>
          </a:p>
        </p:txBody>
      </p:sp>
      <p:pic>
        <p:nvPicPr>
          <p:cNvPr id="21" name="Graphic 20" descr="Enter with solid fill">
            <a:extLst>
              <a:ext uri="{FF2B5EF4-FFF2-40B4-BE49-F238E27FC236}">
                <a16:creationId xmlns:a16="http://schemas.microsoft.com/office/drawing/2014/main" id="{264A236A-6F15-0A17-1B63-74C5BE14B2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85825" y="2252873"/>
            <a:ext cx="504000" cy="504000"/>
          </a:xfrm>
          <a:prstGeom prst="rect">
            <a:avLst/>
          </a:prstGeom>
        </p:spPr>
      </p:pic>
      <p:pic>
        <p:nvPicPr>
          <p:cNvPr id="5122" name="Picture 2" descr="expand&quot; Icon - Download for free – Iconduck">
            <a:extLst>
              <a:ext uri="{FF2B5EF4-FFF2-40B4-BE49-F238E27FC236}">
                <a16:creationId xmlns:a16="http://schemas.microsoft.com/office/drawing/2014/main" id="{7C660B28-9D59-69D2-327B-B4ECAAA74007}"/>
              </a:ext>
            </a:extLst>
          </p:cNvPr>
          <p:cNvPicPr>
            <a:picLocks noChangeAspect="1" noChangeArrowheads="1"/>
          </p:cNvPicPr>
          <p:nvPr/>
        </p:nvPicPr>
        <p:blipFill>
          <a:blip r:embed="rId5" cstate="print">
            <a:duotone>
              <a:srgbClr val="0033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165182" y="3158892"/>
            <a:ext cx="432000" cy="43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Exit with solid fill">
            <a:extLst>
              <a:ext uri="{FF2B5EF4-FFF2-40B4-BE49-F238E27FC236}">
                <a16:creationId xmlns:a16="http://schemas.microsoft.com/office/drawing/2014/main" id="{4A4EF49C-81EB-B589-C4B9-DF5E0DF609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4649" y="4050579"/>
            <a:ext cx="504000" cy="504000"/>
          </a:xfrm>
          <a:prstGeom prst="rect">
            <a:avLst/>
          </a:prstGeom>
        </p:spPr>
      </p:pic>
      <p:sp>
        <p:nvSpPr>
          <p:cNvPr id="11" name="TextBox 10">
            <a:extLst>
              <a:ext uri="{FF2B5EF4-FFF2-40B4-BE49-F238E27FC236}">
                <a16:creationId xmlns:a16="http://schemas.microsoft.com/office/drawing/2014/main" id="{524CF7FC-E115-99D6-E8EE-6ED66F1C5AA5}"/>
              </a:ext>
            </a:extLst>
          </p:cNvPr>
          <p:cNvSpPr txBox="1"/>
          <p:nvPr/>
        </p:nvSpPr>
        <p:spPr>
          <a:xfrm>
            <a:off x="5934817" y="4495607"/>
            <a:ext cx="2199289" cy="276999"/>
          </a:xfrm>
          <a:prstGeom prst="rect">
            <a:avLst/>
          </a:prstGeom>
          <a:noFill/>
        </p:spPr>
        <p:txBody>
          <a:bodyPr wrap="square" rtlCol="0">
            <a:spAutoFit/>
          </a:bodyPr>
          <a:lstStyle/>
          <a:p>
            <a:r>
              <a:rPr lang="en-GB" sz="1200" dirty="0"/>
              <a:t>See ECB President </a:t>
            </a:r>
            <a:r>
              <a:rPr lang="en-GB" sz="1200" dirty="0">
                <a:hlinkClick r:id="rId8"/>
              </a:rPr>
              <a:t>speech</a:t>
            </a:r>
            <a:r>
              <a:rPr lang="en-GB" sz="1200" dirty="0"/>
              <a:t>.</a:t>
            </a:r>
          </a:p>
        </p:txBody>
      </p:sp>
    </p:spTree>
    <p:extLst>
      <p:ext uri="{BB962C8B-B14F-4D97-AF65-F5344CB8AC3E}">
        <p14:creationId xmlns:p14="http://schemas.microsoft.com/office/powerpoint/2010/main" val="39368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4" grpId="0"/>
      <p:bldP spid="5" grpId="0" animBg="1"/>
      <p:bldP spid="6" grpId="0"/>
      <p:bldP spid="8" grpId="0" animBg="1"/>
      <p:bldP spid="9"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7D1DBB-21AC-D4AA-85B0-EA227BB632B4}"/>
              </a:ext>
            </a:extLst>
          </p:cNvPr>
          <p:cNvSpPr/>
          <p:nvPr/>
        </p:nvSpPr>
        <p:spPr bwMode="auto">
          <a:xfrm>
            <a:off x="4264503" y="1025762"/>
            <a:ext cx="4871406" cy="2557083"/>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US" dirty="0"/>
              <a:t>   Retail investors: a sleeping giant</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7</a:t>
            </a:fld>
            <a:endParaRPr lang="en-GB" dirty="0"/>
          </a:p>
        </p:txBody>
      </p:sp>
      <p:sp>
        <p:nvSpPr>
          <p:cNvPr id="6" name="TextBox 5">
            <a:extLst>
              <a:ext uri="{FF2B5EF4-FFF2-40B4-BE49-F238E27FC236}">
                <a16:creationId xmlns:a16="http://schemas.microsoft.com/office/drawing/2014/main" id="{4DFB87B4-8D1B-0379-EE03-7B0231138159}"/>
              </a:ext>
            </a:extLst>
          </p:cNvPr>
          <p:cNvSpPr txBox="1"/>
          <p:nvPr/>
        </p:nvSpPr>
        <p:spPr>
          <a:xfrm>
            <a:off x="4122098" y="3633467"/>
            <a:ext cx="4745678"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b="1" dirty="0"/>
              <a:t>Within-EU fragmentation:</a:t>
            </a:r>
            <a:r>
              <a:rPr lang="en-GB" sz="1400" dirty="0"/>
              <a:t> Denmark, Sweden and the Netherlands similar to U.S.</a:t>
            </a:r>
          </a:p>
          <a:p>
            <a:pPr marL="285750" indent="-285750">
              <a:spcAft>
                <a:spcPts val="600"/>
              </a:spcAft>
              <a:buFont typeface="Arial" panose="020B0604020202020204" pitchFamily="34" charset="0"/>
              <a:buChar char="•"/>
            </a:pPr>
            <a:r>
              <a:rPr lang="en-GB" sz="1400" b="1" dirty="0"/>
              <a:t>Roots: </a:t>
            </a:r>
            <a:r>
              <a:rPr lang="en-GB" sz="1400" dirty="0"/>
              <a:t>different pension systems, tax incentives, savings products offered, financial literacy</a:t>
            </a:r>
          </a:p>
        </p:txBody>
      </p:sp>
      <p:sp>
        <p:nvSpPr>
          <p:cNvPr id="4" name="Oval 3">
            <a:extLst>
              <a:ext uri="{FF2B5EF4-FFF2-40B4-BE49-F238E27FC236}">
                <a16:creationId xmlns:a16="http://schemas.microsoft.com/office/drawing/2014/main" id="{2A31EB18-C5E4-F5AE-05AD-F698F5F90641}"/>
              </a:ext>
            </a:extLst>
          </p:cNvPr>
          <p:cNvSpPr>
            <a:spLocks noChangeAspect="1"/>
          </p:cNvSpPr>
          <p:nvPr/>
        </p:nvSpPr>
        <p:spPr bwMode="auto">
          <a:xfrm>
            <a:off x="4459660" y="1199844"/>
            <a:ext cx="504000" cy="504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ヒラギノ角ゴ Pro W3" pitchFamily="-64" charset="-128"/>
              </a:rPr>
              <a:t>1</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7" name="TextBox 6">
            <a:extLst>
              <a:ext uri="{FF2B5EF4-FFF2-40B4-BE49-F238E27FC236}">
                <a16:creationId xmlns:a16="http://schemas.microsoft.com/office/drawing/2014/main" id="{D10A4193-4F0A-3F05-7E9D-71B09AAAE707}"/>
              </a:ext>
            </a:extLst>
          </p:cNvPr>
          <p:cNvSpPr txBox="1"/>
          <p:nvPr/>
        </p:nvSpPr>
        <p:spPr>
          <a:xfrm>
            <a:off x="5035550" y="1144067"/>
            <a:ext cx="3582467" cy="584775"/>
          </a:xfrm>
          <a:prstGeom prst="rect">
            <a:avLst/>
          </a:prstGeom>
          <a:noFill/>
        </p:spPr>
        <p:txBody>
          <a:bodyPr wrap="square" rtlCol="0">
            <a:spAutoFit/>
          </a:bodyPr>
          <a:lstStyle/>
          <a:p>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Limited returns </a:t>
            </a:r>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imply lower retirement wealth</a:t>
            </a:r>
            <a:endParaRPr lang="en-GB" b="1" dirty="0"/>
          </a:p>
        </p:txBody>
      </p:sp>
      <p:sp>
        <p:nvSpPr>
          <p:cNvPr id="8" name="TextBox 7">
            <a:extLst>
              <a:ext uri="{FF2B5EF4-FFF2-40B4-BE49-F238E27FC236}">
                <a16:creationId xmlns:a16="http://schemas.microsoft.com/office/drawing/2014/main" id="{E2AFBA3C-A278-CF34-ECD5-F9B5EB435BBF}"/>
              </a:ext>
            </a:extLst>
          </p:cNvPr>
          <p:cNvSpPr txBox="1"/>
          <p:nvPr/>
        </p:nvSpPr>
        <p:spPr>
          <a:xfrm>
            <a:off x="5035550" y="1905443"/>
            <a:ext cx="3582467" cy="584775"/>
          </a:xfrm>
          <a:prstGeom prst="rect">
            <a:avLst/>
          </a:prstGeom>
          <a:noFill/>
        </p:spPr>
        <p:txBody>
          <a:bodyPr wrap="square" rtlCol="0">
            <a:spAutoFit/>
          </a:bodyPr>
          <a:lstStyle/>
          <a:p>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Strained state-funded pensions</a:t>
            </a:r>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 especially with limited fiscal space</a:t>
            </a:r>
          </a:p>
        </p:txBody>
      </p:sp>
      <p:sp>
        <p:nvSpPr>
          <p:cNvPr id="9" name="TextBox 8">
            <a:extLst>
              <a:ext uri="{FF2B5EF4-FFF2-40B4-BE49-F238E27FC236}">
                <a16:creationId xmlns:a16="http://schemas.microsoft.com/office/drawing/2014/main" id="{870127B8-3EBE-A481-C96F-4D64BA0E3247}"/>
              </a:ext>
            </a:extLst>
          </p:cNvPr>
          <p:cNvSpPr txBox="1"/>
          <p:nvPr/>
        </p:nvSpPr>
        <p:spPr>
          <a:xfrm>
            <a:off x="5035550" y="2636041"/>
            <a:ext cx="4100359" cy="830997"/>
          </a:xfrm>
          <a:prstGeom prst="rect">
            <a:avLst/>
          </a:prstGeom>
          <a:noFill/>
        </p:spPr>
        <p:txBody>
          <a:bodyPr wrap="square" rtlCol="0">
            <a:spAutoFit/>
          </a:bodyPr>
          <a:lstStyle/>
          <a:p>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Missed opportunity to redirect savings toward </a:t>
            </a:r>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productive investments, domestic priorities </a:t>
            </a:r>
            <a:r>
              <a:rPr lang="en-GB" sz="1600" i="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600" b="1" i="0" dirty="0">
                <a:solidFill>
                  <a:srgbClr val="003299"/>
                </a:solidFill>
                <a:effectLst/>
                <a:latin typeface="Arial" panose="020B0604020202020204" pitchFamily="34" charset="0"/>
                <a:ea typeface="Times New Roman" panose="02020603050405020304" pitchFamily="18" charset="0"/>
                <a:cs typeface="Times New Roman" panose="02020603050405020304" pitchFamily="18" charset="0"/>
              </a:rPr>
              <a:t>competitiveness</a:t>
            </a:r>
            <a:endParaRPr lang="en-GB" sz="1600" b="1" dirty="0"/>
          </a:p>
        </p:txBody>
      </p:sp>
      <p:sp>
        <p:nvSpPr>
          <p:cNvPr id="10" name="Oval 9">
            <a:extLst>
              <a:ext uri="{FF2B5EF4-FFF2-40B4-BE49-F238E27FC236}">
                <a16:creationId xmlns:a16="http://schemas.microsoft.com/office/drawing/2014/main" id="{F8A7E35C-875E-4E8C-B241-5D312C514838}"/>
              </a:ext>
            </a:extLst>
          </p:cNvPr>
          <p:cNvSpPr>
            <a:spLocks noChangeAspect="1"/>
          </p:cNvSpPr>
          <p:nvPr/>
        </p:nvSpPr>
        <p:spPr bwMode="auto">
          <a:xfrm>
            <a:off x="4459660" y="1897767"/>
            <a:ext cx="50400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2</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11" name="Oval 10">
            <a:extLst>
              <a:ext uri="{FF2B5EF4-FFF2-40B4-BE49-F238E27FC236}">
                <a16:creationId xmlns:a16="http://schemas.microsoft.com/office/drawing/2014/main" id="{F8DFD987-7C40-E07C-FBD7-AD3581DB5474}"/>
              </a:ext>
            </a:extLst>
          </p:cNvPr>
          <p:cNvSpPr>
            <a:spLocks noChangeAspect="1"/>
          </p:cNvSpPr>
          <p:nvPr/>
        </p:nvSpPr>
        <p:spPr bwMode="auto">
          <a:xfrm>
            <a:off x="4453872" y="2607751"/>
            <a:ext cx="504000" cy="519351"/>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3</a:t>
            </a:r>
            <a:endParaRPr kumimoji="0" lang="en-GB" sz="1800" b="1" i="0" u="none" strike="noStrike" cap="none" normalizeH="0" baseline="0" dirty="0">
              <a:ln>
                <a:noFill/>
              </a:ln>
              <a:solidFill>
                <a:schemeClr val="tx1"/>
              </a:solidFill>
              <a:effectLst/>
              <a:latin typeface="Arial" charset="0"/>
              <a:ea typeface="ヒラギノ角ゴ Pro W3" pitchFamily="-64" charset="-128"/>
            </a:endParaRPr>
          </a:p>
        </p:txBody>
      </p:sp>
      <p:sp>
        <p:nvSpPr>
          <p:cNvPr id="13" name="Isosceles Triangle 12">
            <a:extLst>
              <a:ext uri="{FF2B5EF4-FFF2-40B4-BE49-F238E27FC236}">
                <a16:creationId xmlns:a16="http://schemas.microsoft.com/office/drawing/2014/main" id="{52717E5C-1297-0906-9B16-866CE41C13EF}"/>
              </a:ext>
            </a:extLst>
          </p:cNvPr>
          <p:cNvSpPr/>
          <p:nvPr/>
        </p:nvSpPr>
        <p:spPr bwMode="auto">
          <a:xfrm rot="5400000">
            <a:off x="3470656" y="1436816"/>
            <a:ext cx="1143282" cy="249256"/>
          </a:xfrm>
          <a:prstGeom prst="triangl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pic>
        <p:nvPicPr>
          <p:cNvPr id="5" name="Graphic 4" descr="Enter with solid fill">
            <a:extLst>
              <a:ext uri="{FF2B5EF4-FFF2-40B4-BE49-F238E27FC236}">
                <a16:creationId xmlns:a16="http://schemas.microsoft.com/office/drawing/2014/main" id="{A1425AA9-7C1B-B56F-2BFA-5152544D1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3431" y="313258"/>
            <a:ext cx="504000" cy="504000"/>
          </a:xfrm>
          <a:prstGeom prst="rect">
            <a:avLst/>
          </a:prstGeom>
        </p:spPr>
      </p:pic>
      <p:pic>
        <p:nvPicPr>
          <p:cNvPr id="16" name="Picture 15">
            <a:extLst>
              <a:ext uri="{FF2B5EF4-FFF2-40B4-BE49-F238E27FC236}">
                <a16:creationId xmlns:a16="http://schemas.microsoft.com/office/drawing/2014/main" id="{79B65F65-4E0C-46C2-D555-6DF8E9598D7E}"/>
              </a:ext>
            </a:extLst>
          </p:cNvPr>
          <p:cNvPicPr>
            <a:picLocks noChangeAspect="1"/>
          </p:cNvPicPr>
          <p:nvPr/>
        </p:nvPicPr>
        <p:blipFill>
          <a:blip r:embed="rId5"/>
          <a:stretch>
            <a:fillRect/>
          </a:stretch>
        </p:blipFill>
        <p:spPr>
          <a:xfrm>
            <a:off x="375670" y="1689151"/>
            <a:ext cx="3444421" cy="3022514"/>
          </a:xfrm>
          <a:prstGeom prst="rect">
            <a:avLst/>
          </a:prstGeom>
        </p:spPr>
      </p:pic>
      <p:sp>
        <p:nvSpPr>
          <p:cNvPr id="17" name="TextBox 16">
            <a:extLst>
              <a:ext uri="{FF2B5EF4-FFF2-40B4-BE49-F238E27FC236}">
                <a16:creationId xmlns:a16="http://schemas.microsoft.com/office/drawing/2014/main" id="{76840FE2-FBCD-A1EC-5135-7BCD695598C3}"/>
              </a:ext>
            </a:extLst>
          </p:cNvPr>
          <p:cNvSpPr txBox="1"/>
          <p:nvPr/>
        </p:nvSpPr>
        <p:spPr>
          <a:xfrm>
            <a:off x="371133" y="1088140"/>
            <a:ext cx="3326453" cy="292388"/>
          </a:xfrm>
          <a:prstGeom prst="rect">
            <a:avLst/>
          </a:prstGeom>
          <a:solidFill>
            <a:schemeClr val="bg1">
              <a:lumMod val="85000"/>
            </a:schemeClr>
          </a:solidFill>
        </p:spPr>
        <p:txBody>
          <a:bodyPr wrap="square">
            <a:spAutoFit/>
          </a:bodyPr>
          <a:lstStyle/>
          <a:p>
            <a:pPr algn="ctr">
              <a:spcAft>
                <a:spcPts val="600"/>
              </a:spcAft>
            </a:pPr>
            <a:r>
              <a:rPr lang="en-US" sz="1300" b="1" dirty="0"/>
              <a:t>Households’ financial assets</a:t>
            </a:r>
          </a:p>
        </p:txBody>
      </p:sp>
      <p:sp>
        <p:nvSpPr>
          <p:cNvPr id="18" name="TextBox 17">
            <a:extLst>
              <a:ext uri="{FF2B5EF4-FFF2-40B4-BE49-F238E27FC236}">
                <a16:creationId xmlns:a16="http://schemas.microsoft.com/office/drawing/2014/main" id="{62C00963-3F25-FA2F-7FBF-C92A58B0DE4B}"/>
              </a:ext>
            </a:extLst>
          </p:cNvPr>
          <p:cNvSpPr txBox="1"/>
          <p:nvPr/>
        </p:nvSpPr>
        <p:spPr>
          <a:xfrm>
            <a:off x="371133" y="1350711"/>
            <a:ext cx="2471458" cy="276999"/>
          </a:xfrm>
          <a:prstGeom prst="rect">
            <a:avLst/>
          </a:prstGeom>
          <a:noFill/>
        </p:spPr>
        <p:txBody>
          <a:bodyPr wrap="square" rtlCol="0">
            <a:spAutoFit/>
          </a:bodyPr>
          <a:lstStyle/>
          <a:p>
            <a:r>
              <a:rPr lang="en-US" sz="1200" dirty="0"/>
              <a:t>% and EUR trillion</a:t>
            </a:r>
            <a:endParaRPr lang="en-GB" sz="1200" dirty="0"/>
          </a:p>
        </p:txBody>
      </p:sp>
    </p:spTree>
    <p:extLst>
      <p:ext uri="{BB962C8B-B14F-4D97-AF65-F5344CB8AC3E}">
        <p14:creationId xmlns:p14="http://schemas.microsoft.com/office/powerpoint/2010/main" val="64963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Up-Down 21">
            <a:extLst>
              <a:ext uri="{FF2B5EF4-FFF2-40B4-BE49-F238E27FC236}">
                <a16:creationId xmlns:a16="http://schemas.microsoft.com/office/drawing/2014/main" id="{495B65FC-FA51-9872-0D58-24B7FC0A29B8}"/>
              </a:ext>
            </a:extLst>
          </p:cNvPr>
          <p:cNvSpPr/>
          <p:nvPr/>
        </p:nvSpPr>
        <p:spPr bwMode="auto">
          <a:xfrm>
            <a:off x="1622323" y="2128669"/>
            <a:ext cx="1927122" cy="2602876"/>
          </a:xfrm>
          <a:prstGeom prst="upDownArrow">
            <a:avLst>
              <a:gd name="adj1" fmla="val 57143"/>
              <a:gd name="adj2" fmla="val 33673"/>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a:xfrm>
            <a:off x="463551" y="411956"/>
            <a:ext cx="8573917" cy="633413"/>
          </a:xfrm>
        </p:spPr>
        <p:txBody>
          <a:bodyPr/>
          <a:lstStyle/>
          <a:p>
            <a:r>
              <a:rPr lang="en-US" dirty="0"/>
              <a:t>   An EU savings standards </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8</a:t>
            </a:fld>
            <a:endParaRPr lang="en-GB" dirty="0"/>
          </a:p>
        </p:txBody>
      </p:sp>
      <p:sp>
        <p:nvSpPr>
          <p:cNvPr id="5" name="Rectangle 4">
            <a:extLst>
              <a:ext uri="{FF2B5EF4-FFF2-40B4-BE49-F238E27FC236}">
                <a16:creationId xmlns:a16="http://schemas.microsoft.com/office/drawing/2014/main" id="{144CB4C4-03D3-62FB-DD97-261E7E5C52CC}"/>
              </a:ext>
            </a:extLst>
          </p:cNvPr>
          <p:cNvSpPr/>
          <p:nvPr/>
        </p:nvSpPr>
        <p:spPr bwMode="auto">
          <a:xfrm>
            <a:off x="463552" y="1111605"/>
            <a:ext cx="8267754" cy="369332"/>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i="0" u="none" strike="noStrike" cap="none" normalizeH="0" baseline="0" dirty="0">
                <a:ln>
                  <a:noFill/>
                </a:ln>
                <a:solidFill>
                  <a:schemeClr val="tx2"/>
                </a:solidFill>
                <a:effectLst/>
                <a:latin typeface="Arial" charset="0"/>
                <a:ea typeface="ヒラギノ角ゴ Pro W3" pitchFamily="-64" charset="-128"/>
              </a:rPr>
              <a:t>To</a:t>
            </a:r>
            <a:r>
              <a:rPr kumimoji="0" lang="en-US" sz="1800" b="1" i="0" u="none" strike="noStrike" cap="none" normalizeH="0" baseline="0" dirty="0">
                <a:ln>
                  <a:noFill/>
                </a:ln>
                <a:solidFill>
                  <a:schemeClr val="tx2"/>
                </a:solidFill>
                <a:effectLst/>
                <a:latin typeface="Arial" charset="0"/>
                <a:ea typeface="ヒラギノ角ゴ Pro W3" pitchFamily="-64" charset="-128"/>
              </a:rPr>
              <a:t> </a:t>
            </a:r>
            <a:r>
              <a:rPr kumimoji="0" lang="en-US" sz="1800" b="1" i="0" u="none" strike="noStrike" cap="none" normalizeH="0" baseline="0" dirty="0" err="1">
                <a:ln>
                  <a:noFill/>
                </a:ln>
                <a:solidFill>
                  <a:schemeClr val="tx2"/>
                </a:solidFill>
                <a:effectLst/>
                <a:latin typeface="Arial" charset="0"/>
                <a:ea typeface="ヒラギノ角ゴ Pro W3" pitchFamily="-64" charset="-128"/>
              </a:rPr>
              <a:t>mobilise</a:t>
            </a:r>
            <a:r>
              <a:rPr kumimoji="0" lang="en-US" sz="1800" b="1" i="0" u="none" strike="noStrike" cap="none" normalizeH="0" baseline="0" dirty="0">
                <a:ln>
                  <a:noFill/>
                </a:ln>
                <a:solidFill>
                  <a:schemeClr val="tx2"/>
                </a:solidFill>
                <a:effectLst/>
                <a:latin typeface="Arial" charset="0"/>
                <a:ea typeface="ヒラギノ角ゴ Pro W3" pitchFamily="-64" charset="-128"/>
              </a:rPr>
              <a:t> deposits </a:t>
            </a:r>
            <a:r>
              <a:rPr kumimoji="0" lang="en-US" sz="1800" i="0" u="none" strike="noStrike" cap="none" normalizeH="0" baseline="0" dirty="0">
                <a:ln>
                  <a:noFill/>
                </a:ln>
                <a:solidFill>
                  <a:schemeClr val="tx2"/>
                </a:solidFill>
                <a:effectLst/>
                <a:latin typeface="Arial" charset="0"/>
                <a:ea typeface="ヒラギノ角ゴ Pro W3" pitchFamily="-64" charset="-128"/>
              </a:rPr>
              <a:t>and channel resources to</a:t>
            </a:r>
            <a:r>
              <a:rPr kumimoji="0" lang="en-US" sz="1800" b="1" i="0" u="none" strike="noStrike" cap="none" normalizeH="0" baseline="0" dirty="0">
                <a:ln>
                  <a:noFill/>
                </a:ln>
                <a:solidFill>
                  <a:schemeClr val="tx2"/>
                </a:solidFill>
                <a:effectLst/>
                <a:latin typeface="Arial" charset="0"/>
                <a:ea typeface="ヒラギノ角ゴ Pro W3" pitchFamily="-64" charset="-128"/>
              </a:rPr>
              <a:t> strategic EU sectors</a:t>
            </a:r>
            <a:endParaRPr kumimoji="0" lang="en-GB" sz="1800" b="1" i="0" u="none" strike="noStrike" cap="none" normalizeH="0" baseline="0" dirty="0">
              <a:ln>
                <a:noFill/>
              </a:ln>
              <a:solidFill>
                <a:schemeClr val="tx2"/>
              </a:solidFill>
              <a:effectLst/>
              <a:latin typeface="Arial" charset="0"/>
              <a:ea typeface="ヒラギノ角ゴ Pro W3" pitchFamily="-64" charset="-128"/>
            </a:endParaRPr>
          </a:p>
        </p:txBody>
      </p:sp>
      <p:sp>
        <p:nvSpPr>
          <p:cNvPr id="7" name="TextBox 6">
            <a:extLst>
              <a:ext uri="{FF2B5EF4-FFF2-40B4-BE49-F238E27FC236}">
                <a16:creationId xmlns:a16="http://schemas.microsoft.com/office/drawing/2014/main" id="{846F3104-A4FE-EB02-4BFC-65DF576063AB}"/>
              </a:ext>
            </a:extLst>
          </p:cNvPr>
          <p:cNvSpPr txBox="1"/>
          <p:nvPr/>
        </p:nvSpPr>
        <p:spPr>
          <a:xfrm>
            <a:off x="4807306" y="1595011"/>
            <a:ext cx="3924000" cy="338554"/>
          </a:xfrm>
          <a:prstGeom prst="rect">
            <a:avLst/>
          </a:prstGeom>
          <a:solidFill>
            <a:schemeClr val="bg1">
              <a:lumMod val="85000"/>
            </a:schemeClr>
          </a:solidFill>
        </p:spPr>
        <p:txBody>
          <a:bodyPr wrap="square">
            <a:spAutoFit/>
          </a:bodyPr>
          <a:lstStyle/>
          <a:p>
            <a:pPr algn="ctr">
              <a:spcAft>
                <a:spcPts val="600"/>
              </a:spcAft>
            </a:pPr>
            <a:r>
              <a:rPr lang="en-US" sz="1600" b="1" dirty="0"/>
              <a:t>Proposal</a:t>
            </a:r>
          </a:p>
        </p:txBody>
      </p:sp>
      <p:sp>
        <p:nvSpPr>
          <p:cNvPr id="9" name="TextBox 8">
            <a:extLst>
              <a:ext uri="{FF2B5EF4-FFF2-40B4-BE49-F238E27FC236}">
                <a16:creationId xmlns:a16="http://schemas.microsoft.com/office/drawing/2014/main" id="{7392EEDC-A1D0-2308-6B8F-D18656B75BAA}"/>
              </a:ext>
            </a:extLst>
          </p:cNvPr>
          <p:cNvSpPr txBox="1"/>
          <p:nvPr/>
        </p:nvSpPr>
        <p:spPr>
          <a:xfrm>
            <a:off x="463552" y="1595011"/>
            <a:ext cx="3924000" cy="338554"/>
          </a:xfrm>
          <a:prstGeom prst="rect">
            <a:avLst/>
          </a:prstGeom>
          <a:solidFill>
            <a:schemeClr val="bg1">
              <a:lumMod val="85000"/>
            </a:schemeClr>
          </a:solidFill>
        </p:spPr>
        <p:txBody>
          <a:bodyPr wrap="square">
            <a:spAutoFit/>
          </a:bodyPr>
          <a:lstStyle/>
          <a:p>
            <a:pPr algn="ctr">
              <a:spcAft>
                <a:spcPts val="600"/>
              </a:spcAft>
            </a:pPr>
            <a:r>
              <a:rPr lang="en-US" sz="1600" b="1" dirty="0"/>
              <a:t>Design</a:t>
            </a:r>
          </a:p>
        </p:txBody>
      </p:sp>
      <p:sp>
        <p:nvSpPr>
          <p:cNvPr id="10" name="Oval 9">
            <a:extLst>
              <a:ext uri="{FF2B5EF4-FFF2-40B4-BE49-F238E27FC236}">
                <a16:creationId xmlns:a16="http://schemas.microsoft.com/office/drawing/2014/main" id="{52F889C4-A3EF-2CD3-5A9A-25703371AA91}"/>
              </a:ext>
            </a:extLst>
          </p:cNvPr>
          <p:cNvSpPr>
            <a:spLocks noChangeAspect="1"/>
          </p:cNvSpPr>
          <p:nvPr/>
        </p:nvSpPr>
        <p:spPr bwMode="auto">
          <a:xfrm>
            <a:off x="463551" y="2128668"/>
            <a:ext cx="756000" cy="756000"/>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pic>
        <p:nvPicPr>
          <p:cNvPr id="12" name="Graphic 11" descr="Tax with solid fill">
            <a:extLst>
              <a:ext uri="{FF2B5EF4-FFF2-40B4-BE49-F238E27FC236}">
                <a16:creationId xmlns:a16="http://schemas.microsoft.com/office/drawing/2014/main" id="{1E17BEA1-A928-1035-D328-6755B219DD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844" y="2189961"/>
            <a:ext cx="633413" cy="633413"/>
          </a:xfrm>
          <a:prstGeom prst="rect">
            <a:avLst/>
          </a:prstGeom>
        </p:spPr>
      </p:pic>
      <p:sp>
        <p:nvSpPr>
          <p:cNvPr id="13" name="TextBox 12">
            <a:extLst>
              <a:ext uri="{FF2B5EF4-FFF2-40B4-BE49-F238E27FC236}">
                <a16:creationId xmlns:a16="http://schemas.microsoft.com/office/drawing/2014/main" id="{374CFB8E-CE24-A125-34EE-688AC9E1A4D0}"/>
              </a:ext>
            </a:extLst>
          </p:cNvPr>
          <p:cNvSpPr txBox="1"/>
          <p:nvPr/>
        </p:nvSpPr>
        <p:spPr>
          <a:xfrm>
            <a:off x="1384048" y="2128668"/>
            <a:ext cx="2942210" cy="769441"/>
          </a:xfrm>
          <a:prstGeom prst="rect">
            <a:avLst/>
          </a:prstGeom>
          <a:noFill/>
        </p:spPr>
        <p:txBody>
          <a:bodyPr wrap="square" rtlCol="0">
            <a:spAutoFit/>
          </a:bodyPr>
          <a:lstStyle/>
          <a:p>
            <a:r>
              <a:rPr lang="en-US" sz="1600" b="1" dirty="0">
                <a:solidFill>
                  <a:schemeClr val="tx2"/>
                </a:solidFill>
              </a:rPr>
              <a:t>Tax incentive</a:t>
            </a:r>
          </a:p>
          <a:p>
            <a:pPr marL="285750" indent="-285750">
              <a:buFont typeface="Arial" panose="020B0604020202020204" pitchFamily="34" charset="0"/>
              <a:buChar char="•"/>
            </a:pPr>
            <a:r>
              <a:rPr lang="en-GB" sz="1400" dirty="0"/>
              <a:t>Calibration</a:t>
            </a:r>
          </a:p>
          <a:p>
            <a:pPr marL="285750" indent="-285750">
              <a:buFont typeface="Arial" panose="020B0604020202020204" pitchFamily="34" charset="0"/>
              <a:buChar char="•"/>
            </a:pPr>
            <a:r>
              <a:rPr lang="en-GB" sz="1400" dirty="0"/>
              <a:t>Guaranteed vs market returns?</a:t>
            </a:r>
          </a:p>
        </p:txBody>
      </p:sp>
      <p:sp>
        <p:nvSpPr>
          <p:cNvPr id="14" name="Oval 13">
            <a:extLst>
              <a:ext uri="{FF2B5EF4-FFF2-40B4-BE49-F238E27FC236}">
                <a16:creationId xmlns:a16="http://schemas.microsoft.com/office/drawing/2014/main" id="{9D0B9CE7-E106-E085-7643-9EB5848439A1}"/>
              </a:ext>
            </a:extLst>
          </p:cNvPr>
          <p:cNvSpPr>
            <a:spLocks noChangeAspect="1"/>
          </p:cNvSpPr>
          <p:nvPr/>
        </p:nvSpPr>
        <p:spPr bwMode="auto">
          <a:xfrm>
            <a:off x="466202" y="3093212"/>
            <a:ext cx="756000" cy="756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15" name="TextBox 14">
            <a:extLst>
              <a:ext uri="{FF2B5EF4-FFF2-40B4-BE49-F238E27FC236}">
                <a16:creationId xmlns:a16="http://schemas.microsoft.com/office/drawing/2014/main" id="{6A53D99F-5CF8-F796-2E11-8B2A4D9F6BB1}"/>
              </a:ext>
            </a:extLst>
          </p:cNvPr>
          <p:cNvSpPr txBox="1"/>
          <p:nvPr/>
        </p:nvSpPr>
        <p:spPr>
          <a:xfrm>
            <a:off x="1386699" y="3093212"/>
            <a:ext cx="2942210" cy="984885"/>
          </a:xfrm>
          <a:prstGeom prst="rect">
            <a:avLst/>
          </a:prstGeom>
          <a:noFill/>
        </p:spPr>
        <p:txBody>
          <a:bodyPr wrap="square" rtlCol="0">
            <a:spAutoFit/>
          </a:bodyPr>
          <a:lstStyle/>
          <a:p>
            <a:r>
              <a:rPr lang="en-US" sz="1600" b="1" dirty="0">
                <a:solidFill>
                  <a:srgbClr val="C00000"/>
                </a:solidFill>
              </a:rPr>
              <a:t>Product design</a:t>
            </a:r>
          </a:p>
          <a:p>
            <a:pPr marL="285750" indent="-285750">
              <a:buFont typeface="Arial" panose="020B0604020202020204" pitchFamily="34" charset="0"/>
              <a:buChar char="•"/>
            </a:pPr>
            <a:r>
              <a:rPr lang="en-GB" sz="1400" dirty="0"/>
              <a:t>Fee structure, portfolio composition, holding period, …</a:t>
            </a:r>
          </a:p>
          <a:p>
            <a:pPr marL="285750" indent="-285750">
              <a:buFont typeface="Arial" panose="020B0604020202020204" pitchFamily="34" charset="0"/>
              <a:buChar char="•"/>
            </a:pPr>
            <a:r>
              <a:rPr lang="en-GB" sz="1400" dirty="0"/>
              <a:t>Product, account or label?</a:t>
            </a:r>
          </a:p>
        </p:txBody>
      </p:sp>
      <p:pic>
        <p:nvPicPr>
          <p:cNvPr id="17" name="Graphic 16" descr="Blueprint with solid fill">
            <a:extLst>
              <a:ext uri="{FF2B5EF4-FFF2-40B4-BE49-F238E27FC236}">
                <a16:creationId xmlns:a16="http://schemas.microsoft.com/office/drawing/2014/main" id="{1C8CDD3B-7B36-D1F6-132D-9C8432ED0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844" y="3134748"/>
            <a:ext cx="633600" cy="633600"/>
          </a:xfrm>
          <a:prstGeom prst="rect">
            <a:avLst/>
          </a:prstGeom>
        </p:spPr>
      </p:pic>
      <p:sp>
        <p:nvSpPr>
          <p:cNvPr id="18" name="Oval 17">
            <a:extLst>
              <a:ext uri="{FF2B5EF4-FFF2-40B4-BE49-F238E27FC236}">
                <a16:creationId xmlns:a16="http://schemas.microsoft.com/office/drawing/2014/main" id="{0C5CBF97-D5B3-3432-AB86-4F109CBEF29B}"/>
              </a:ext>
            </a:extLst>
          </p:cNvPr>
          <p:cNvSpPr>
            <a:spLocks noChangeAspect="1"/>
          </p:cNvSpPr>
          <p:nvPr/>
        </p:nvSpPr>
        <p:spPr bwMode="auto">
          <a:xfrm>
            <a:off x="463551" y="4073338"/>
            <a:ext cx="756000" cy="756000"/>
          </a:xfrm>
          <a:prstGeom prst="ellipse">
            <a:avLst/>
          </a:prstGeom>
          <a:noFill/>
          <a:ln w="1905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19" name="TextBox 18">
            <a:extLst>
              <a:ext uri="{FF2B5EF4-FFF2-40B4-BE49-F238E27FC236}">
                <a16:creationId xmlns:a16="http://schemas.microsoft.com/office/drawing/2014/main" id="{D926F92E-5FAF-388D-14DD-124EB7DB5E76}"/>
              </a:ext>
            </a:extLst>
          </p:cNvPr>
          <p:cNvSpPr txBox="1"/>
          <p:nvPr/>
        </p:nvSpPr>
        <p:spPr>
          <a:xfrm>
            <a:off x="1384047" y="4158950"/>
            <a:ext cx="3003505" cy="584775"/>
          </a:xfrm>
          <a:prstGeom prst="rect">
            <a:avLst/>
          </a:prstGeom>
          <a:noFill/>
        </p:spPr>
        <p:txBody>
          <a:bodyPr wrap="square" rtlCol="0">
            <a:spAutoFit/>
          </a:bodyPr>
          <a:lstStyle/>
          <a:p>
            <a:r>
              <a:rPr lang="en-GB" sz="1600" b="1" dirty="0">
                <a:solidFill>
                  <a:schemeClr val="accent6">
                    <a:lumMod val="50000"/>
                  </a:schemeClr>
                </a:solidFill>
              </a:rPr>
              <a:t>EU-level vs national measures</a:t>
            </a:r>
          </a:p>
        </p:txBody>
      </p:sp>
      <p:pic>
        <p:nvPicPr>
          <p:cNvPr id="21" name="Graphic 20" descr="Network with solid fill">
            <a:extLst>
              <a:ext uri="{FF2B5EF4-FFF2-40B4-BE49-F238E27FC236}">
                <a16:creationId xmlns:a16="http://schemas.microsoft.com/office/drawing/2014/main" id="{94D67073-0FFC-7C41-85F1-6BB3BEE9A54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4844" y="4134537"/>
            <a:ext cx="633600" cy="633600"/>
          </a:xfrm>
          <a:prstGeom prst="rect">
            <a:avLst/>
          </a:prstGeom>
        </p:spPr>
      </p:pic>
      <p:sp>
        <p:nvSpPr>
          <p:cNvPr id="23" name="TextBox 22">
            <a:extLst>
              <a:ext uri="{FF2B5EF4-FFF2-40B4-BE49-F238E27FC236}">
                <a16:creationId xmlns:a16="http://schemas.microsoft.com/office/drawing/2014/main" id="{928E39D5-4E37-3E8C-66F4-A93E283FF9B2}"/>
              </a:ext>
            </a:extLst>
          </p:cNvPr>
          <p:cNvSpPr txBox="1"/>
          <p:nvPr/>
        </p:nvSpPr>
        <p:spPr>
          <a:xfrm>
            <a:off x="4807306" y="2361273"/>
            <a:ext cx="1924096" cy="338554"/>
          </a:xfrm>
          <a:prstGeom prst="rect">
            <a:avLst/>
          </a:prstGeom>
          <a:solidFill>
            <a:schemeClr val="bg1">
              <a:lumMod val="95000"/>
            </a:schemeClr>
          </a:solidFill>
        </p:spPr>
        <p:txBody>
          <a:bodyPr wrap="square" rtlCol="0">
            <a:spAutoFit/>
          </a:bodyPr>
          <a:lstStyle/>
          <a:p>
            <a:pPr algn="ctr"/>
            <a:r>
              <a:rPr lang="en-US" sz="1600" b="1" dirty="0"/>
              <a:t>EU-level</a:t>
            </a:r>
            <a:endParaRPr lang="en-GB" sz="1600" b="1" dirty="0"/>
          </a:p>
        </p:txBody>
      </p:sp>
      <p:sp>
        <p:nvSpPr>
          <p:cNvPr id="24" name="TextBox 23">
            <a:extLst>
              <a:ext uri="{FF2B5EF4-FFF2-40B4-BE49-F238E27FC236}">
                <a16:creationId xmlns:a16="http://schemas.microsoft.com/office/drawing/2014/main" id="{31768CA9-4FE7-2802-D226-C77CBC6B35C4}"/>
              </a:ext>
            </a:extLst>
          </p:cNvPr>
          <p:cNvSpPr txBox="1"/>
          <p:nvPr/>
        </p:nvSpPr>
        <p:spPr>
          <a:xfrm>
            <a:off x="6807210" y="2361273"/>
            <a:ext cx="1924096" cy="338554"/>
          </a:xfrm>
          <a:prstGeom prst="rect">
            <a:avLst/>
          </a:prstGeom>
          <a:solidFill>
            <a:schemeClr val="bg1">
              <a:lumMod val="95000"/>
            </a:schemeClr>
          </a:solidFill>
        </p:spPr>
        <p:txBody>
          <a:bodyPr wrap="square" rtlCol="0">
            <a:spAutoFit/>
          </a:bodyPr>
          <a:lstStyle/>
          <a:p>
            <a:pPr algn="ctr"/>
            <a:r>
              <a:rPr lang="en-US" sz="1600" b="1" dirty="0"/>
              <a:t>National</a:t>
            </a:r>
            <a:endParaRPr lang="en-GB" sz="1600" b="1" dirty="0"/>
          </a:p>
        </p:txBody>
      </p:sp>
      <p:sp>
        <p:nvSpPr>
          <p:cNvPr id="27" name="TextBox 26">
            <a:extLst>
              <a:ext uri="{FF2B5EF4-FFF2-40B4-BE49-F238E27FC236}">
                <a16:creationId xmlns:a16="http://schemas.microsoft.com/office/drawing/2014/main" id="{5BA3FA22-8DB0-14DA-85C2-41EA52D96647}"/>
              </a:ext>
            </a:extLst>
          </p:cNvPr>
          <p:cNvSpPr txBox="1"/>
          <p:nvPr/>
        </p:nvSpPr>
        <p:spPr>
          <a:xfrm>
            <a:off x="5643716" y="2005779"/>
            <a:ext cx="2261419" cy="307777"/>
          </a:xfrm>
          <a:prstGeom prst="rect">
            <a:avLst/>
          </a:prstGeom>
          <a:noFill/>
        </p:spPr>
        <p:txBody>
          <a:bodyPr wrap="square" rtlCol="0">
            <a:spAutoFit/>
          </a:bodyPr>
          <a:lstStyle/>
          <a:p>
            <a:pPr algn="ctr"/>
            <a:r>
              <a:rPr lang="en-US" sz="1400" i="1" dirty="0"/>
              <a:t>complementarity</a:t>
            </a:r>
            <a:endParaRPr lang="en-GB" sz="1400" i="1" dirty="0"/>
          </a:p>
        </p:txBody>
      </p:sp>
      <p:sp>
        <p:nvSpPr>
          <p:cNvPr id="28" name="TextBox 27">
            <a:extLst>
              <a:ext uri="{FF2B5EF4-FFF2-40B4-BE49-F238E27FC236}">
                <a16:creationId xmlns:a16="http://schemas.microsoft.com/office/drawing/2014/main" id="{62BCF835-BA5F-1238-EB81-AAA0B73D4D56}"/>
              </a:ext>
            </a:extLst>
          </p:cNvPr>
          <p:cNvSpPr txBox="1"/>
          <p:nvPr/>
        </p:nvSpPr>
        <p:spPr>
          <a:xfrm>
            <a:off x="4807306" y="2711768"/>
            <a:ext cx="1924096" cy="1892826"/>
          </a:xfrm>
          <a:prstGeom prst="rect">
            <a:avLst/>
          </a:prstGeom>
          <a:noFill/>
        </p:spPr>
        <p:txBody>
          <a:bodyPr wrap="square" rtlCol="0">
            <a:spAutoFit/>
          </a:bodyPr>
          <a:lstStyle/>
          <a:p>
            <a:pPr marL="176213" indent="-176213">
              <a:spcAft>
                <a:spcPts val="300"/>
              </a:spcAft>
              <a:buFont typeface="Arial" panose="020B0604020202020204" pitchFamily="34" charset="0"/>
              <a:buChar char="•"/>
            </a:pPr>
            <a:r>
              <a:rPr lang="en-US" sz="1400" dirty="0"/>
              <a:t>Collect </a:t>
            </a:r>
            <a:r>
              <a:rPr lang="en-US" sz="1400" b="1" dirty="0"/>
              <a:t>best practices</a:t>
            </a:r>
          </a:p>
          <a:p>
            <a:pPr marL="176213" indent="-176213">
              <a:spcAft>
                <a:spcPts val="300"/>
              </a:spcAft>
              <a:buFont typeface="Arial" panose="020B0604020202020204" pitchFamily="34" charset="0"/>
              <a:buChar char="•"/>
            </a:pPr>
            <a:r>
              <a:rPr lang="en-US" sz="1400" dirty="0"/>
              <a:t>Define </a:t>
            </a:r>
            <a:r>
              <a:rPr lang="en-US" sz="1400" b="1" dirty="0"/>
              <a:t>EU-wide standards</a:t>
            </a:r>
            <a:r>
              <a:rPr lang="en-US" sz="1400" dirty="0"/>
              <a:t> and design features</a:t>
            </a:r>
          </a:p>
          <a:p>
            <a:pPr marL="176213" indent="-176213">
              <a:spcAft>
                <a:spcPts val="300"/>
              </a:spcAft>
              <a:buFont typeface="Arial" panose="020B0604020202020204" pitchFamily="34" charset="0"/>
              <a:buChar char="•"/>
            </a:pPr>
            <a:r>
              <a:rPr lang="en-US" sz="1400" b="1" dirty="0"/>
              <a:t>Support national efforts</a:t>
            </a:r>
            <a:r>
              <a:rPr lang="en-US" sz="1400" dirty="0"/>
              <a:t> for national implementation</a:t>
            </a:r>
          </a:p>
        </p:txBody>
      </p:sp>
      <p:sp>
        <p:nvSpPr>
          <p:cNvPr id="29" name="TextBox 28">
            <a:extLst>
              <a:ext uri="{FF2B5EF4-FFF2-40B4-BE49-F238E27FC236}">
                <a16:creationId xmlns:a16="http://schemas.microsoft.com/office/drawing/2014/main" id="{760FF338-8613-DE1F-35CE-9E91FEBF97BE}"/>
              </a:ext>
            </a:extLst>
          </p:cNvPr>
          <p:cNvSpPr txBox="1"/>
          <p:nvPr/>
        </p:nvSpPr>
        <p:spPr>
          <a:xfrm>
            <a:off x="6807210" y="2711768"/>
            <a:ext cx="1924095" cy="1892826"/>
          </a:xfrm>
          <a:prstGeom prst="rect">
            <a:avLst/>
          </a:prstGeom>
          <a:noFill/>
        </p:spPr>
        <p:txBody>
          <a:bodyPr wrap="square" rtlCol="0">
            <a:spAutoFit/>
          </a:bodyPr>
          <a:lstStyle/>
          <a:p>
            <a:pPr marL="176213" indent="-176213">
              <a:spcAft>
                <a:spcPts val="300"/>
              </a:spcAft>
              <a:buFont typeface="Arial" panose="020B0604020202020204" pitchFamily="34" charset="0"/>
              <a:buChar char="•"/>
            </a:pPr>
            <a:r>
              <a:rPr lang="en-US" sz="1400" dirty="0"/>
              <a:t>Define </a:t>
            </a:r>
            <a:r>
              <a:rPr lang="en-US" sz="1400" b="1" dirty="0"/>
              <a:t>implementation features </a:t>
            </a:r>
            <a:r>
              <a:rPr lang="en-US" sz="1400" dirty="0"/>
              <a:t>(tax, link with pension system)</a:t>
            </a:r>
            <a:endParaRPr lang="en-US" sz="1400" b="1" dirty="0"/>
          </a:p>
          <a:p>
            <a:pPr marL="176213" indent="-176213">
              <a:spcAft>
                <a:spcPts val="300"/>
              </a:spcAft>
              <a:buFont typeface="Arial" panose="020B0604020202020204" pitchFamily="34" charset="0"/>
              <a:buChar char="•"/>
            </a:pPr>
            <a:r>
              <a:rPr lang="en-US" sz="1400" b="1" dirty="0"/>
              <a:t>Implement</a:t>
            </a:r>
            <a:r>
              <a:rPr lang="en-US" sz="1400" dirty="0"/>
              <a:t> savings product</a:t>
            </a:r>
          </a:p>
          <a:p>
            <a:pPr marL="176213" indent="-176213">
              <a:spcAft>
                <a:spcPts val="300"/>
              </a:spcAft>
              <a:buFont typeface="Arial" panose="020B0604020202020204" pitchFamily="34" charset="0"/>
              <a:buChar char="•"/>
            </a:pPr>
            <a:r>
              <a:rPr lang="en-US" sz="1400" b="1" dirty="0"/>
              <a:t>Financial literacy</a:t>
            </a:r>
            <a:endParaRPr lang="en-US" sz="1400" dirty="0"/>
          </a:p>
        </p:txBody>
      </p:sp>
      <p:sp>
        <p:nvSpPr>
          <p:cNvPr id="30" name="Rectangle 29">
            <a:extLst>
              <a:ext uri="{FF2B5EF4-FFF2-40B4-BE49-F238E27FC236}">
                <a16:creationId xmlns:a16="http://schemas.microsoft.com/office/drawing/2014/main" id="{150E694B-374E-7A33-2BFB-66C9214B6D17}"/>
              </a:ext>
            </a:extLst>
          </p:cNvPr>
          <p:cNvSpPr/>
          <p:nvPr/>
        </p:nvSpPr>
        <p:spPr bwMode="auto">
          <a:xfrm>
            <a:off x="4807306" y="2361273"/>
            <a:ext cx="1924095" cy="2243321"/>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sp>
        <p:nvSpPr>
          <p:cNvPr id="31" name="Rectangle 30">
            <a:extLst>
              <a:ext uri="{FF2B5EF4-FFF2-40B4-BE49-F238E27FC236}">
                <a16:creationId xmlns:a16="http://schemas.microsoft.com/office/drawing/2014/main" id="{3520296C-77D6-A64E-BD56-7618B175C213}"/>
              </a:ext>
            </a:extLst>
          </p:cNvPr>
          <p:cNvSpPr/>
          <p:nvPr/>
        </p:nvSpPr>
        <p:spPr bwMode="auto">
          <a:xfrm>
            <a:off x="6795253" y="2355882"/>
            <a:ext cx="1924095" cy="2243321"/>
          </a:xfrm>
          <a:prstGeom prst="rect">
            <a:avLst/>
          </a:prstGeom>
          <a:no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85750" indent="-285750" algn="l" eaLnBrk="0" hangingPunct="0">
              <a:spcBef>
                <a:spcPts val="0"/>
              </a:spcBef>
              <a:buFont typeface="Arial" panose="020B0604020202020204" pitchFamily="34" charset="0"/>
              <a:buChar char="•"/>
            </a:pPr>
            <a:endParaRPr kumimoji="0" lang="en-GB" sz="1400" b="1" i="0" u="none" strike="noStrike" cap="none" normalizeH="0" baseline="0" dirty="0">
              <a:ln>
                <a:noFill/>
              </a:ln>
              <a:solidFill>
                <a:schemeClr val="tx2"/>
              </a:solidFill>
              <a:effectLst/>
              <a:latin typeface="Arial" charset="0"/>
              <a:ea typeface="ヒラギノ角ゴ Pro W3" pitchFamily="-64" charset="-128"/>
            </a:endParaRPr>
          </a:p>
        </p:txBody>
      </p:sp>
      <p:cxnSp>
        <p:nvCxnSpPr>
          <p:cNvPr id="26" name="Straight Arrow Connector 25">
            <a:extLst>
              <a:ext uri="{FF2B5EF4-FFF2-40B4-BE49-F238E27FC236}">
                <a16:creationId xmlns:a16="http://schemas.microsoft.com/office/drawing/2014/main" id="{0B0F113A-976B-687E-C2E7-97C37E222EDC}"/>
              </a:ext>
            </a:extLst>
          </p:cNvPr>
          <p:cNvCxnSpPr/>
          <p:nvPr/>
        </p:nvCxnSpPr>
        <p:spPr bwMode="auto">
          <a:xfrm>
            <a:off x="4669658" y="2341609"/>
            <a:ext cx="4176000" cy="0"/>
          </a:xfrm>
          <a:prstGeom prst="straightConnector1">
            <a:avLst/>
          </a:prstGeom>
          <a:solidFill>
            <a:schemeClr val="tx2"/>
          </a:solidFill>
          <a:ln w="57150" cap="flat" cmpd="sng" algn="ctr">
            <a:solidFill>
              <a:schemeClr val="bg1">
                <a:lumMod val="50000"/>
              </a:schemeClr>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4" name="Graphic 3" descr="Enter with solid fill">
            <a:extLst>
              <a:ext uri="{FF2B5EF4-FFF2-40B4-BE49-F238E27FC236}">
                <a16:creationId xmlns:a16="http://schemas.microsoft.com/office/drawing/2014/main" id="{45848C3D-F499-9526-5F1C-7CBAD9DB55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3431" y="313258"/>
            <a:ext cx="504000" cy="504000"/>
          </a:xfrm>
          <a:prstGeom prst="rect">
            <a:avLst/>
          </a:prstGeom>
        </p:spPr>
      </p:pic>
    </p:spTree>
    <p:extLst>
      <p:ext uri="{BB962C8B-B14F-4D97-AF65-F5344CB8AC3E}">
        <p14:creationId xmlns:p14="http://schemas.microsoft.com/office/powerpoint/2010/main" val="4119086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AF6A-2876-B73F-12B1-918DC4D439D5}"/>
              </a:ext>
            </a:extLst>
          </p:cNvPr>
          <p:cNvSpPr>
            <a:spLocks noGrp="1"/>
          </p:cNvSpPr>
          <p:nvPr>
            <p:ph type="title"/>
          </p:nvPr>
        </p:nvSpPr>
        <p:spPr/>
        <p:txBody>
          <a:bodyPr/>
          <a:lstStyle/>
          <a:p>
            <a:r>
              <a:rPr lang="en-US" dirty="0"/>
              <a:t>   Fragmented trading and post-trading</a:t>
            </a:r>
            <a:endParaRPr lang="en-GB" dirty="0"/>
          </a:p>
        </p:txBody>
      </p:sp>
      <p:sp>
        <p:nvSpPr>
          <p:cNvPr id="3" name="Slide Number Placeholder 2">
            <a:extLst>
              <a:ext uri="{FF2B5EF4-FFF2-40B4-BE49-F238E27FC236}">
                <a16:creationId xmlns:a16="http://schemas.microsoft.com/office/drawing/2014/main" id="{385D6FAA-D7FF-17D3-7E1D-521BB71506D1}"/>
              </a:ext>
            </a:extLst>
          </p:cNvPr>
          <p:cNvSpPr>
            <a:spLocks noGrp="1"/>
          </p:cNvSpPr>
          <p:nvPr>
            <p:ph type="sldNum" sz="quarter" idx="10"/>
          </p:nvPr>
        </p:nvSpPr>
        <p:spPr/>
        <p:txBody>
          <a:bodyPr/>
          <a:lstStyle/>
          <a:p>
            <a:pPr>
              <a:defRPr/>
            </a:pPr>
            <a:fld id="{72AD2B4C-24FD-485E-ADAD-B1E3DC73B16B}" type="slidenum">
              <a:rPr lang="en-GB" smtClean="0"/>
              <a:pPr>
                <a:defRPr/>
              </a:pPr>
              <a:t>9</a:t>
            </a:fld>
            <a:endParaRPr lang="en-GB" dirty="0"/>
          </a:p>
        </p:txBody>
      </p:sp>
      <p:sp>
        <p:nvSpPr>
          <p:cNvPr id="4" name="Oval 3">
            <a:extLst>
              <a:ext uri="{FF2B5EF4-FFF2-40B4-BE49-F238E27FC236}">
                <a16:creationId xmlns:a16="http://schemas.microsoft.com/office/drawing/2014/main" id="{8AD1D82B-A381-F431-CFC0-A0B6C0A30EF4}"/>
              </a:ext>
            </a:extLst>
          </p:cNvPr>
          <p:cNvSpPr/>
          <p:nvPr/>
        </p:nvSpPr>
        <p:spPr bwMode="auto">
          <a:xfrm>
            <a:off x="463551" y="2526179"/>
            <a:ext cx="976831" cy="97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45720" rIns="3600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tx1"/>
                </a:solidFill>
                <a:effectLst/>
                <a:latin typeface="Arial" charset="0"/>
                <a:ea typeface="ヒラギノ角ゴ Pro W3" pitchFamily="-64" charset="-128"/>
              </a:rPr>
              <a:t>56 -68%</a:t>
            </a:r>
            <a:endParaRPr kumimoji="0" lang="en-GB" b="1" i="0" u="none" strike="noStrike" cap="none" normalizeH="0" baseline="0" dirty="0">
              <a:ln>
                <a:noFill/>
              </a:ln>
              <a:solidFill>
                <a:schemeClr val="tx1"/>
              </a:solidFill>
              <a:effectLst/>
              <a:latin typeface="Arial" charset="0"/>
              <a:ea typeface="ヒラギノ角ゴ Pro W3" pitchFamily="-64" charset="-128"/>
            </a:endParaRPr>
          </a:p>
        </p:txBody>
      </p:sp>
      <p:sp>
        <p:nvSpPr>
          <p:cNvPr id="5" name="TextBox 4">
            <a:extLst>
              <a:ext uri="{FF2B5EF4-FFF2-40B4-BE49-F238E27FC236}">
                <a16:creationId xmlns:a16="http://schemas.microsoft.com/office/drawing/2014/main" id="{875E23EF-B0DC-7676-950F-262447009CB6}"/>
              </a:ext>
            </a:extLst>
          </p:cNvPr>
          <p:cNvSpPr txBox="1"/>
          <p:nvPr/>
        </p:nvSpPr>
        <p:spPr>
          <a:xfrm>
            <a:off x="1689622" y="2596680"/>
            <a:ext cx="2668066" cy="830997"/>
          </a:xfrm>
          <a:prstGeom prst="rect">
            <a:avLst/>
          </a:prstGeom>
          <a:noFill/>
        </p:spPr>
        <p:txBody>
          <a:bodyPr wrap="square" rtlCol="0">
            <a:spAutoFit/>
          </a:bodyPr>
          <a:lstStyle/>
          <a:p>
            <a:r>
              <a:rPr lang="en-US" sz="1600" dirty="0"/>
              <a:t>On-venue trading that took place on </a:t>
            </a:r>
            <a:r>
              <a:rPr lang="en-US" sz="1600" b="1" dirty="0"/>
              <a:t>domestic exchange</a:t>
            </a:r>
          </a:p>
        </p:txBody>
      </p:sp>
      <p:sp>
        <p:nvSpPr>
          <p:cNvPr id="8" name="TextBox 7">
            <a:extLst>
              <a:ext uri="{FF2B5EF4-FFF2-40B4-BE49-F238E27FC236}">
                <a16:creationId xmlns:a16="http://schemas.microsoft.com/office/drawing/2014/main" id="{88231E5D-A40B-800A-E2F3-32B6DE91CCE8}"/>
              </a:ext>
            </a:extLst>
          </p:cNvPr>
          <p:cNvSpPr txBox="1"/>
          <p:nvPr/>
        </p:nvSpPr>
        <p:spPr>
          <a:xfrm>
            <a:off x="463551" y="1108895"/>
            <a:ext cx="3924000" cy="338554"/>
          </a:xfrm>
          <a:prstGeom prst="rect">
            <a:avLst/>
          </a:prstGeom>
          <a:solidFill>
            <a:schemeClr val="bg1">
              <a:lumMod val="85000"/>
            </a:schemeClr>
          </a:solidFill>
        </p:spPr>
        <p:txBody>
          <a:bodyPr wrap="square">
            <a:spAutoFit/>
          </a:bodyPr>
          <a:lstStyle/>
          <a:p>
            <a:pPr algn="ctr">
              <a:spcAft>
                <a:spcPts val="600"/>
              </a:spcAft>
            </a:pPr>
            <a:r>
              <a:rPr lang="en-US" sz="1600" b="1" dirty="0"/>
              <a:t>Trading</a:t>
            </a:r>
          </a:p>
        </p:txBody>
      </p:sp>
      <p:sp>
        <p:nvSpPr>
          <p:cNvPr id="9" name="Oval 8">
            <a:extLst>
              <a:ext uri="{FF2B5EF4-FFF2-40B4-BE49-F238E27FC236}">
                <a16:creationId xmlns:a16="http://schemas.microsoft.com/office/drawing/2014/main" id="{0F6D2DE7-B3AE-86FB-527E-D877F2928947}"/>
              </a:ext>
            </a:extLst>
          </p:cNvPr>
          <p:cNvSpPr/>
          <p:nvPr/>
        </p:nvSpPr>
        <p:spPr bwMode="auto">
          <a:xfrm>
            <a:off x="463551" y="1490770"/>
            <a:ext cx="976831" cy="97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45720" rIns="3600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tx1"/>
                </a:solidFill>
                <a:effectLst/>
                <a:latin typeface="Arial" charset="0"/>
                <a:ea typeface="ヒラギノ角ゴ Pro W3" pitchFamily="-64" charset="-128"/>
              </a:rPr>
              <a:t>295</a:t>
            </a:r>
            <a:endParaRPr kumimoji="0" lang="en-GB" b="1" i="0" u="none" strike="noStrike" cap="none" normalizeH="0" baseline="0" dirty="0">
              <a:ln>
                <a:noFill/>
              </a:ln>
              <a:solidFill>
                <a:schemeClr val="tx1"/>
              </a:solidFill>
              <a:effectLst/>
              <a:latin typeface="Arial" charset="0"/>
              <a:ea typeface="ヒラギノ角ゴ Pro W3" pitchFamily="-64" charset="-128"/>
            </a:endParaRPr>
          </a:p>
        </p:txBody>
      </p:sp>
      <p:sp>
        <p:nvSpPr>
          <p:cNvPr id="10" name="TextBox 9">
            <a:extLst>
              <a:ext uri="{FF2B5EF4-FFF2-40B4-BE49-F238E27FC236}">
                <a16:creationId xmlns:a16="http://schemas.microsoft.com/office/drawing/2014/main" id="{78ED6DFD-E06E-9443-3935-65AF9FB4B67B}"/>
              </a:ext>
            </a:extLst>
          </p:cNvPr>
          <p:cNvSpPr txBox="1"/>
          <p:nvPr/>
        </p:nvSpPr>
        <p:spPr>
          <a:xfrm>
            <a:off x="1689622" y="1606566"/>
            <a:ext cx="2554778" cy="830997"/>
          </a:xfrm>
          <a:prstGeom prst="rect">
            <a:avLst/>
          </a:prstGeom>
          <a:noFill/>
        </p:spPr>
        <p:txBody>
          <a:bodyPr wrap="square" rtlCol="0">
            <a:spAutoFit/>
          </a:bodyPr>
          <a:lstStyle/>
          <a:p>
            <a:r>
              <a:rPr lang="en-US" sz="1600" b="1" dirty="0"/>
              <a:t>Trading venues </a:t>
            </a:r>
            <a:r>
              <a:rPr lang="en-US" sz="1600" dirty="0"/>
              <a:t>in the EEA across all market segments</a:t>
            </a:r>
            <a:endParaRPr lang="en-US" sz="1600" b="1" dirty="0"/>
          </a:p>
        </p:txBody>
      </p:sp>
      <p:sp>
        <p:nvSpPr>
          <p:cNvPr id="11" name="TextBox 10">
            <a:extLst>
              <a:ext uri="{FF2B5EF4-FFF2-40B4-BE49-F238E27FC236}">
                <a16:creationId xmlns:a16="http://schemas.microsoft.com/office/drawing/2014/main" id="{B5B486CE-ACA0-B489-23DF-A1C34207DCFF}"/>
              </a:ext>
            </a:extLst>
          </p:cNvPr>
          <p:cNvSpPr txBox="1"/>
          <p:nvPr/>
        </p:nvSpPr>
        <p:spPr>
          <a:xfrm>
            <a:off x="4564856" y="1109816"/>
            <a:ext cx="3924000" cy="338554"/>
          </a:xfrm>
          <a:prstGeom prst="rect">
            <a:avLst/>
          </a:prstGeom>
          <a:solidFill>
            <a:schemeClr val="bg1">
              <a:lumMod val="85000"/>
            </a:schemeClr>
          </a:solidFill>
        </p:spPr>
        <p:txBody>
          <a:bodyPr wrap="square">
            <a:spAutoFit/>
          </a:bodyPr>
          <a:lstStyle/>
          <a:p>
            <a:pPr algn="ctr">
              <a:spcAft>
                <a:spcPts val="600"/>
              </a:spcAft>
            </a:pPr>
            <a:r>
              <a:rPr lang="en-US" sz="1600" b="1" dirty="0"/>
              <a:t>Post-trading</a:t>
            </a:r>
          </a:p>
        </p:txBody>
      </p:sp>
      <p:sp>
        <p:nvSpPr>
          <p:cNvPr id="12" name="TextBox 11">
            <a:extLst>
              <a:ext uri="{FF2B5EF4-FFF2-40B4-BE49-F238E27FC236}">
                <a16:creationId xmlns:a16="http://schemas.microsoft.com/office/drawing/2014/main" id="{683B2793-04E0-540C-9591-AE634B073E32}"/>
              </a:ext>
            </a:extLst>
          </p:cNvPr>
          <p:cNvSpPr txBox="1"/>
          <p:nvPr/>
        </p:nvSpPr>
        <p:spPr>
          <a:xfrm>
            <a:off x="5809136" y="1684382"/>
            <a:ext cx="2679720" cy="584775"/>
          </a:xfrm>
          <a:prstGeom prst="rect">
            <a:avLst/>
          </a:prstGeom>
          <a:noFill/>
        </p:spPr>
        <p:txBody>
          <a:bodyPr wrap="square" rtlCol="0">
            <a:spAutoFit/>
          </a:bodyPr>
          <a:lstStyle/>
          <a:p>
            <a:r>
              <a:rPr lang="en-US" sz="1600" b="1" dirty="0"/>
              <a:t>14 CCPs and 32 CSDs </a:t>
            </a:r>
            <a:r>
              <a:rPr lang="en-US" sz="1600" dirty="0"/>
              <a:t>in the EEA</a:t>
            </a:r>
          </a:p>
        </p:txBody>
      </p:sp>
      <p:sp>
        <p:nvSpPr>
          <p:cNvPr id="13" name="Oval 12">
            <a:extLst>
              <a:ext uri="{FF2B5EF4-FFF2-40B4-BE49-F238E27FC236}">
                <a16:creationId xmlns:a16="http://schemas.microsoft.com/office/drawing/2014/main" id="{3C9D609C-7445-B4AE-9222-8371159FA414}"/>
              </a:ext>
            </a:extLst>
          </p:cNvPr>
          <p:cNvSpPr/>
          <p:nvPr/>
        </p:nvSpPr>
        <p:spPr bwMode="auto">
          <a:xfrm>
            <a:off x="4564856" y="2535075"/>
            <a:ext cx="976831" cy="97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45720" rIns="3600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b="1" dirty="0">
                <a:latin typeface="Arial" charset="0"/>
                <a:ea typeface="ヒラギノ角ゴ Pro W3" pitchFamily="-64" charset="-128"/>
              </a:rPr>
              <a:t>4</a:t>
            </a:r>
            <a:r>
              <a:rPr kumimoji="0" lang="en-US" b="1" i="0" u="none" strike="noStrike" cap="none" normalizeH="0" baseline="0" dirty="0">
                <a:ln>
                  <a:noFill/>
                </a:ln>
                <a:solidFill>
                  <a:schemeClr val="tx1"/>
                </a:solidFill>
                <a:effectLst/>
                <a:latin typeface="Arial" charset="0"/>
                <a:ea typeface="ヒラギノ角ゴ Pro W3" pitchFamily="-64" charset="-128"/>
              </a:rPr>
              <a:t>%</a:t>
            </a:r>
            <a:endParaRPr kumimoji="0" lang="en-GB" b="1" i="0" u="none" strike="noStrike" cap="none" normalizeH="0" baseline="0" dirty="0">
              <a:ln>
                <a:noFill/>
              </a:ln>
              <a:solidFill>
                <a:schemeClr val="tx1"/>
              </a:solidFill>
              <a:effectLst/>
              <a:latin typeface="Arial" charset="0"/>
              <a:ea typeface="ヒラギノ角ゴ Pro W3" pitchFamily="-64" charset="-128"/>
            </a:endParaRPr>
          </a:p>
        </p:txBody>
      </p:sp>
      <p:sp>
        <p:nvSpPr>
          <p:cNvPr id="14" name="TextBox 13">
            <a:extLst>
              <a:ext uri="{FF2B5EF4-FFF2-40B4-BE49-F238E27FC236}">
                <a16:creationId xmlns:a16="http://schemas.microsoft.com/office/drawing/2014/main" id="{074C810D-212B-17BC-23BD-D5599E9689E3}"/>
              </a:ext>
            </a:extLst>
          </p:cNvPr>
          <p:cNvSpPr txBox="1"/>
          <p:nvPr/>
        </p:nvSpPr>
        <p:spPr>
          <a:xfrm>
            <a:off x="5809136" y="2587339"/>
            <a:ext cx="2798548" cy="830997"/>
          </a:xfrm>
          <a:prstGeom prst="rect">
            <a:avLst/>
          </a:prstGeom>
          <a:noFill/>
        </p:spPr>
        <p:txBody>
          <a:bodyPr wrap="square" rtlCol="0">
            <a:spAutoFit/>
          </a:bodyPr>
          <a:lstStyle/>
          <a:p>
            <a:r>
              <a:rPr lang="en-US" sz="1600" b="1" dirty="0"/>
              <a:t>Cross-CSD settlement</a:t>
            </a:r>
            <a:r>
              <a:rPr lang="en-US" sz="1600" dirty="0"/>
              <a:t> as a share of the total volume of transactions</a:t>
            </a:r>
            <a:r>
              <a:rPr lang="en-US" sz="1600" b="1" dirty="0"/>
              <a:t> </a:t>
            </a:r>
            <a:r>
              <a:rPr lang="en-US" sz="1600" dirty="0"/>
              <a:t>(2024)</a:t>
            </a:r>
          </a:p>
        </p:txBody>
      </p:sp>
      <p:sp>
        <p:nvSpPr>
          <p:cNvPr id="15" name="Oval 14">
            <a:extLst>
              <a:ext uri="{FF2B5EF4-FFF2-40B4-BE49-F238E27FC236}">
                <a16:creationId xmlns:a16="http://schemas.microsoft.com/office/drawing/2014/main" id="{80477E2D-D6BE-DA7D-C7C3-B5AEB628ED4F}"/>
              </a:ext>
            </a:extLst>
          </p:cNvPr>
          <p:cNvSpPr/>
          <p:nvPr/>
        </p:nvSpPr>
        <p:spPr bwMode="auto">
          <a:xfrm>
            <a:off x="4568777" y="1490770"/>
            <a:ext cx="976831" cy="972000"/>
          </a:xfrm>
          <a:prstGeom prst="ellipse">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45720" rIns="3600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b="1" i="0" u="none" strike="noStrike" cap="none" normalizeH="0" baseline="0" dirty="0">
                <a:ln>
                  <a:noFill/>
                </a:ln>
                <a:solidFill>
                  <a:schemeClr val="tx1"/>
                </a:solidFill>
                <a:effectLst/>
                <a:latin typeface="Arial" charset="0"/>
                <a:ea typeface="ヒラギノ角ゴ Pro W3" pitchFamily="-64" charset="-128"/>
              </a:rPr>
              <a:t>14 + </a:t>
            </a:r>
            <a:r>
              <a:rPr lang="en-US" b="1" dirty="0">
                <a:latin typeface="Arial" charset="0"/>
                <a:ea typeface="ヒラギノ角ゴ Pro W3" pitchFamily="-64" charset="-128"/>
              </a:rPr>
              <a:t>32</a:t>
            </a:r>
            <a:endParaRPr kumimoji="0" lang="en-GB" b="1" i="0" u="none" strike="noStrike" cap="none" normalizeH="0" baseline="0" dirty="0">
              <a:ln>
                <a:noFill/>
              </a:ln>
              <a:solidFill>
                <a:schemeClr val="tx1"/>
              </a:solidFill>
              <a:effectLst/>
              <a:latin typeface="Arial" charset="0"/>
              <a:ea typeface="ヒラギノ角ゴ Pro W3" pitchFamily="-64" charset="-128"/>
            </a:endParaRPr>
          </a:p>
        </p:txBody>
      </p:sp>
      <p:sp>
        <p:nvSpPr>
          <p:cNvPr id="16" name="TextBox 15">
            <a:extLst>
              <a:ext uri="{FF2B5EF4-FFF2-40B4-BE49-F238E27FC236}">
                <a16:creationId xmlns:a16="http://schemas.microsoft.com/office/drawing/2014/main" id="{1BF90704-AA3D-D315-C5FD-AEECD1AC1F87}"/>
              </a:ext>
            </a:extLst>
          </p:cNvPr>
          <p:cNvSpPr txBox="1"/>
          <p:nvPr/>
        </p:nvSpPr>
        <p:spPr>
          <a:xfrm>
            <a:off x="463551" y="3605757"/>
            <a:ext cx="5078135" cy="1077218"/>
          </a:xfrm>
          <a:prstGeom prst="rect">
            <a:avLst/>
          </a:prstGeom>
          <a:solidFill>
            <a:schemeClr val="bg1">
              <a:lumMod val="95000"/>
            </a:schemeClr>
          </a:solidFill>
          <a:ln>
            <a:solidFill>
              <a:schemeClr val="bg1">
                <a:lumMod val="95000"/>
              </a:schemeClr>
            </a:solidFill>
          </a:ln>
        </p:spPr>
        <p:txBody>
          <a:bodyPr wrap="square" rtlCol="0">
            <a:spAutoFit/>
          </a:bodyPr>
          <a:lstStyle/>
          <a:p>
            <a:pPr marL="285750" indent="-285750">
              <a:buFont typeface="Arial" panose="020B0604020202020204" pitchFamily="34" charset="0"/>
              <a:buChar char="•"/>
            </a:pPr>
            <a:r>
              <a:rPr lang="en-US" sz="1600" dirty="0"/>
              <a:t>Smaller exchanges particularly shallow and illiquid</a:t>
            </a:r>
          </a:p>
          <a:p>
            <a:pPr marL="285750" indent="-285750">
              <a:buFont typeface="Arial" panose="020B0604020202020204" pitchFamily="34" charset="0"/>
              <a:buChar char="•"/>
            </a:pPr>
            <a:r>
              <a:rPr lang="en-US" sz="1600" dirty="0"/>
              <a:t>Pan-European groups have emerged, but infrastructure not consolidated</a:t>
            </a:r>
          </a:p>
          <a:p>
            <a:pPr marL="285750" indent="-285750">
              <a:buFont typeface="Arial" panose="020B0604020202020204" pitchFamily="34" charset="0"/>
              <a:buChar char="•"/>
            </a:pPr>
            <a:r>
              <a:rPr lang="en-US" sz="1600" dirty="0"/>
              <a:t>Different regulatory and tax regimes</a:t>
            </a:r>
          </a:p>
        </p:txBody>
      </p:sp>
      <p:sp>
        <p:nvSpPr>
          <p:cNvPr id="18" name="TextBox 17">
            <a:extLst>
              <a:ext uri="{FF2B5EF4-FFF2-40B4-BE49-F238E27FC236}">
                <a16:creationId xmlns:a16="http://schemas.microsoft.com/office/drawing/2014/main" id="{F073A2F9-CE1D-4E2A-26A7-0B06723580B7}"/>
              </a:ext>
            </a:extLst>
          </p:cNvPr>
          <p:cNvSpPr txBox="1"/>
          <p:nvPr/>
        </p:nvSpPr>
        <p:spPr>
          <a:xfrm>
            <a:off x="5879634" y="3728867"/>
            <a:ext cx="2609222" cy="830997"/>
          </a:xfrm>
          <a:prstGeom prst="rect">
            <a:avLst/>
          </a:prstGeom>
          <a:noFill/>
        </p:spPr>
        <p:txBody>
          <a:bodyPr wrap="square">
            <a:spAutoFit/>
          </a:bodyPr>
          <a:lstStyle/>
          <a:p>
            <a:r>
              <a:rPr lang="en-US" sz="1600" b="1" dirty="0">
                <a:solidFill>
                  <a:schemeClr val="tx2"/>
                </a:solidFill>
              </a:rPr>
              <a:t>Lack of transparency, inefficiencies/cost, reduced liquidity</a:t>
            </a:r>
          </a:p>
        </p:txBody>
      </p:sp>
      <p:sp>
        <p:nvSpPr>
          <p:cNvPr id="19" name="Isosceles Triangle 18">
            <a:extLst>
              <a:ext uri="{FF2B5EF4-FFF2-40B4-BE49-F238E27FC236}">
                <a16:creationId xmlns:a16="http://schemas.microsoft.com/office/drawing/2014/main" id="{695EBB52-9CC9-1D26-D5EC-ADA3C32E594D}"/>
              </a:ext>
            </a:extLst>
          </p:cNvPr>
          <p:cNvSpPr/>
          <p:nvPr/>
        </p:nvSpPr>
        <p:spPr bwMode="auto">
          <a:xfrm rot="5400000">
            <a:off x="5176099" y="4049939"/>
            <a:ext cx="1069122" cy="196952"/>
          </a:xfrm>
          <a:prstGeom prst="triangl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pic>
        <p:nvPicPr>
          <p:cNvPr id="6" name="Picture 2" descr="expand&quot; Icon - Download for free – Iconduck">
            <a:extLst>
              <a:ext uri="{FF2B5EF4-FFF2-40B4-BE49-F238E27FC236}">
                <a16:creationId xmlns:a16="http://schemas.microsoft.com/office/drawing/2014/main" id="{71631431-9F03-3828-9E33-3625935B49AD}"/>
              </a:ext>
            </a:extLst>
          </p:cNvPr>
          <p:cNvPicPr>
            <a:picLocks noChangeAspect="1" noChangeArrowheads="1"/>
          </p:cNvPicPr>
          <p:nvPr/>
        </p:nvPicPr>
        <p:blipFill>
          <a:blip r:embed="rId3" cstate="print">
            <a:duotone>
              <a:srgbClr val="0033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89431" y="344135"/>
            <a:ext cx="432000"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175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GENDA_1_ASSOC" val="-1"/>
</p:tagLst>
</file>

<file path=ppt/tags/tag10.xml><?xml version="1.0" encoding="utf-8"?>
<p:tagLst xmlns:a="http://schemas.openxmlformats.org/drawingml/2006/main" xmlns:r="http://schemas.openxmlformats.org/officeDocument/2006/relationships" xmlns:p="http://schemas.openxmlformats.org/presentationml/2006/main">
  <p:tag name="AGENDA_2" val="-1"/>
</p:tagLst>
</file>

<file path=ppt/tags/tag11.xml><?xml version="1.0" encoding="utf-8"?>
<p:tagLst xmlns:a="http://schemas.openxmlformats.org/drawingml/2006/main" xmlns:r="http://schemas.openxmlformats.org/officeDocument/2006/relationships" xmlns:p="http://schemas.openxmlformats.org/presentationml/2006/main">
  <p:tag name="AGENDA_3" val="-1"/>
</p:tagLst>
</file>

<file path=ppt/tags/tag12.xml><?xml version="1.0" encoding="utf-8"?>
<p:tagLst xmlns:a="http://schemas.openxmlformats.org/drawingml/2006/main" xmlns:r="http://schemas.openxmlformats.org/officeDocument/2006/relationships" xmlns:p="http://schemas.openxmlformats.org/presentationml/2006/main">
  <p:tag name="AGENDA_1" val="-1"/>
</p:tagLst>
</file>

<file path=ppt/tags/tag13.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3_ASSOC" val="-1"/>
</p:tagLst>
</file>

<file path=ppt/tags/tag15.xml><?xml version="1.0" encoding="utf-8"?>
<p:tagLst xmlns:a="http://schemas.openxmlformats.org/drawingml/2006/main" xmlns:r="http://schemas.openxmlformats.org/officeDocument/2006/relationships" xmlns:p="http://schemas.openxmlformats.org/presentationml/2006/main">
  <p:tag name="AGENDA_2" val="-1"/>
</p:tagLst>
</file>

<file path=ppt/tags/tag16.xml><?xml version="1.0" encoding="utf-8"?>
<p:tagLst xmlns:a="http://schemas.openxmlformats.org/drawingml/2006/main" xmlns:r="http://schemas.openxmlformats.org/officeDocument/2006/relationships" xmlns:p="http://schemas.openxmlformats.org/presentationml/2006/main">
  <p:tag name="AGENDA_3" val="-1"/>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8.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2.xml><?xml version="1.0" encoding="utf-8"?>
<p:tagLst xmlns:a="http://schemas.openxmlformats.org/drawingml/2006/main" xmlns:r="http://schemas.openxmlformats.org/officeDocument/2006/relationships" xmlns:p="http://schemas.openxmlformats.org/presentationml/2006/main">
  <p:tag name="AGENDA_2_ASSOC" val="-1"/>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3.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 val="-1"/>
</p:tagLst>
</file>

<file path=ppt/tags/tag6.xml><?xml version="1.0" encoding="utf-8"?>
<p:tagLst xmlns:a="http://schemas.openxmlformats.org/drawingml/2006/main" xmlns:r="http://schemas.openxmlformats.org/officeDocument/2006/relationships" xmlns:p="http://schemas.openxmlformats.org/presentationml/2006/main">
  <p:tag name="AGENDA_1" val="-1"/>
</p:tagLst>
</file>

<file path=ppt/tags/tag7.xml><?xml version="1.0" encoding="utf-8"?>
<p:tagLst xmlns:a="http://schemas.openxmlformats.org/drawingml/2006/main" xmlns:r="http://schemas.openxmlformats.org/officeDocument/2006/relationships" xmlns:p="http://schemas.openxmlformats.org/presentationml/2006/main">
  <p:tag name="AGENDA_1_ASSOC" val="-1"/>
</p:tagLst>
</file>

<file path=ppt/tags/tag8.xml><?xml version="1.0" encoding="utf-8"?>
<p:tagLst xmlns:a="http://schemas.openxmlformats.org/drawingml/2006/main" xmlns:r="http://schemas.openxmlformats.org/officeDocument/2006/relationships" xmlns:p="http://schemas.openxmlformats.org/presentationml/2006/main">
  <p:tag name="AGENDA_2_ASSOC" val="-1"/>
</p:tagLst>
</file>

<file path=ppt/tags/tag9.xml><?xml version="1.0" encoding="utf-8"?>
<p:tagLst xmlns:a="http://schemas.openxmlformats.org/drawingml/2006/main" xmlns:r="http://schemas.openxmlformats.org/officeDocument/2006/relationships" xmlns:p="http://schemas.openxmlformats.org/presentationml/2006/main">
  <p:tag name="AGENDA_3_ASSOC" val="-1"/>
</p:tagLst>
</file>

<file path=ppt/theme/theme1.xml><?xml version="1.0" encoding="utf-8"?>
<a:theme xmlns:a="http://schemas.openxmlformats.org/drawingml/2006/main" name="ECB Default 16x9">
  <a:themeElements>
    <a:clrScheme name="___FINAL___ECB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5FA3DB"/>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spAutoFit/>
      </a:bodyPr>
      <a:lstStyle>
        <a:defPPr marL="285750" indent="-285750" algn="l" eaLnBrk="0" hangingPunct="0">
          <a:spcBef>
            <a:spcPts val="0"/>
          </a:spcBef>
          <a:buFont typeface="Arial" panose="020B0604020202020204" pitchFamily="34" charset="0"/>
          <a:buChar char="•"/>
          <a:defRPr kumimoji="0" sz="1400" b="1" i="0" u="none" strike="noStrike" cap="none" normalizeH="0" baseline="0" dirty="0" smtClean="0">
            <a:ln>
              <a:noFill/>
            </a:ln>
            <a:solidFill>
              <a:schemeClr val="tx2"/>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CB Default 16x9.potx" id="{6E23D2F4-1A74-4AD2-B089-42BA655319E2}" vid="{1B897CD9-61AB-4F9A-8FE1-AB8E3F1008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ECB Default 16x9</Template>
  <TotalTime>1123</TotalTime>
  <Words>4209</Words>
  <Application>Microsoft Office PowerPoint</Application>
  <PresentationFormat>On-screen Show (16:9)</PresentationFormat>
  <Paragraphs>452</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MS PGothic</vt:lpstr>
      <vt:lpstr>Arial</vt:lpstr>
      <vt:lpstr>Arial Black</vt:lpstr>
      <vt:lpstr>Calibri</vt:lpstr>
      <vt:lpstr>Segoe UI</vt:lpstr>
      <vt:lpstr>Symbol</vt:lpstr>
      <vt:lpstr>Times</vt:lpstr>
      <vt:lpstr>Times New Roman</vt:lpstr>
      <vt:lpstr>Wingdings</vt:lpstr>
      <vt:lpstr>ヒラギノ角ゴ Pro W3</vt:lpstr>
      <vt:lpstr>ECB Default 16x9</vt:lpstr>
      <vt:lpstr>Capital Markets Union: a deep dive</vt:lpstr>
      <vt:lpstr>From complementing banks to powering transitions</vt:lpstr>
      <vt:lpstr>Innovation needs equity, not just credit</vt:lpstr>
      <vt:lpstr>Policy progress has been real, but…</vt:lpstr>
      <vt:lpstr>…fragmentation persists</vt:lpstr>
      <vt:lpstr>Five key priorities for the next legislative term</vt:lpstr>
      <vt:lpstr>   Retail investors: a sleeping giant</vt:lpstr>
      <vt:lpstr>   An EU savings standards </vt:lpstr>
      <vt:lpstr>   Fragmented trading and post-trading</vt:lpstr>
      <vt:lpstr>PowerPoint Presentation</vt:lpstr>
      <vt:lpstr> Supervision to foster market integration</vt:lpstr>
      <vt:lpstr>   Securitisation. A tool to support CMU </vt:lpstr>
      <vt:lpstr>   The role of other actors. Channelling funding towards innovative firms</vt:lpstr>
      <vt:lpstr>PowerPoint Presentation</vt:lpstr>
      <vt:lpstr>Flexibility within unity: use all available tools</vt:lpstr>
      <vt:lpstr>Crucial complements</vt:lpstr>
      <vt:lpstr>What’s next? </vt:lpstr>
      <vt:lpstr>PowerPoint Presentation</vt:lpstr>
      <vt:lpstr>ECB staff response to the securitisation consultation</vt:lpstr>
      <vt:lpstr>Addressing the trade-off between investment costs and investment objectives </vt:lpstr>
      <vt:lpstr>Five key priorities for the next legislative term</vt:lpstr>
    </vt:vector>
  </TitlesOfParts>
  <Company>European Central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proposed roadmap to CMU</dc:title>
  <dc:creator>Parisi, Laura</dc:creator>
  <cp:lastModifiedBy>Kapp, Daniel</cp:lastModifiedBy>
  <cp:revision>210</cp:revision>
  <cp:lastPrinted>2025-05-13T10:21:48Z</cp:lastPrinted>
  <dcterms:created xsi:type="dcterms:W3CDTF">2024-09-24T13:15:02Z</dcterms:created>
  <dcterms:modified xsi:type="dcterms:W3CDTF">2025-06-03T10:09:53Z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56ac5-41a5-4345-a037-477d50cd8e4f_Enabled">
    <vt:lpwstr>true</vt:lpwstr>
  </property>
  <property fmtid="{D5CDD505-2E9C-101B-9397-08002B2CF9AE}" pid="3" name="MSIP_Label_98056ac5-41a5-4345-a037-477d50cd8e4f_SetDate">
    <vt:lpwstr>2025-03-25T13:30:53Z</vt:lpwstr>
  </property>
  <property fmtid="{D5CDD505-2E9C-101B-9397-08002B2CF9AE}" pid="4" name="MSIP_Label_98056ac5-41a5-4345-a037-477d50cd8e4f_Method">
    <vt:lpwstr>Privileged</vt:lpwstr>
  </property>
  <property fmtid="{D5CDD505-2E9C-101B-9397-08002B2CF9AE}" pid="5" name="MSIP_Label_98056ac5-41a5-4345-a037-477d50cd8e4f_Name">
    <vt:lpwstr>ECB-PUBLIC - Label</vt:lpwstr>
  </property>
  <property fmtid="{D5CDD505-2E9C-101B-9397-08002B2CF9AE}" pid="6" name="MSIP_Label_98056ac5-41a5-4345-a037-477d50cd8e4f_SiteId">
    <vt:lpwstr>b84ee435-4816-49d2-8d92-e740dbda4064</vt:lpwstr>
  </property>
  <property fmtid="{D5CDD505-2E9C-101B-9397-08002B2CF9AE}" pid="7" name="MSIP_Label_98056ac5-41a5-4345-a037-477d50cd8e4f_ActionId">
    <vt:lpwstr>ccf61f30-c59a-4649-b457-10156f374acf</vt:lpwstr>
  </property>
  <property fmtid="{D5CDD505-2E9C-101B-9397-08002B2CF9AE}" pid="8" name="MSIP_Label_98056ac5-41a5-4345-a037-477d50cd8e4f_ContentBits">
    <vt:lpwstr>1</vt:lpwstr>
  </property>
  <property fmtid="{D5CDD505-2E9C-101B-9397-08002B2CF9AE}" pid="9" name="MSIP_Label_98056ac5-41a5-4345-a037-477d50cd8e4f_Tag">
    <vt:lpwstr>10, 0, 1, 1</vt:lpwstr>
  </property>
  <property fmtid="{D5CDD505-2E9C-101B-9397-08002B2CF9AE}" pid="10" name="ClassificationContentMarkingHeaderLocations">
    <vt:lpwstr>ECB Default 16x9:3</vt:lpwstr>
  </property>
  <property fmtid="{D5CDD505-2E9C-101B-9397-08002B2CF9AE}" pid="11" name="ClassificationContentMarkingHeaderText">
    <vt:lpwstr>ECB-PUBLIC</vt:lpwstr>
  </property>
</Properties>
</file>