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  <p:sldMasterId id="2147483683" r:id="rId2"/>
    <p:sldMasterId id="2147483691" r:id="rId3"/>
    <p:sldMasterId id="2147483706" r:id="rId4"/>
  </p:sldMasterIdLst>
  <p:notesMasterIdLst>
    <p:notesMasterId r:id="rId17"/>
  </p:notesMasterIdLst>
  <p:handoutMasterIdLst>
    <p:handoutMasterId r:id="rId18"/>
  </p:handoutMasterIdLst>
  <p:sldIdLst>
    <p:sldId id="798" r:id="rId5"/>
    <p:sldId id="810" r:id="rId6"/>
    <p:sldId id="811" r:id="rId7"/>
    <p:sldId id="812" r:id="rId8"/>
    <p:sldId id="808" r:id="rId9"/>
    <p:sldId id="813" r:id="rId10"/>
    <p:sldId id="816" r:id="rId11"/>
    <p:sldId id="814" r:id="rId12"/>
    <p:sldId id="817" r:id="rId13"/>
    <p:sldId id="820" r:id="rId14"/>
    <p:sldId id="818" r:id="rId15"/>
    <p:sldId id="819" r:id="rId16"/>
  </p:sldIdLst>
  <p:sldSz cx="10693400" cy="7561263"/>
  <p:notesSz cx="6797675" cy="9926638"/>
  <p:custDataLst>
    <p:tags r:id="rId20"/>
  </p:custDataLst>
  <p:defaultTextStyle>
    <a:defPPr>
      <a:defRPr lang="nl-NL"/>
    </a:defPPr>
    <a:lvl1pPr algn="l" defTabSz="1041400" rtl="0" fontAlgn="base">
      <a:spcBef>
        <a:spcPct val="5000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20700" indent="-63500" algn="l" defTabSz="1041400" rtl="0" fontAlgn="base">
      <a:spcBef>
        <a:spcPct val="5000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41400" indent="-127000" algn="l" defTabSz="1041400" rtl="0" fontAlgn="base">
      <a:spcBef>
        <a:spcPct val="5000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562100" indent="-190500" algn="l" defTabSz="1041400" rtl="0" fontAlgn="base">
      <a:spcBef>
        <a:spcPct val="5000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084388" indent="-255588" algn="l" defTabSz="1041400" rtl="0" fontAlgn="base">
      <a:spcBef>
        <a:spcPct val="5000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54">
          <p15:clr>
            <a:srgbClr val="A4A3A4"/>
          </p15:clr>
        </p15:guide>
        <p15:guide id="2" pos="3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5D"/>
    <a:srgbClr val="000000"/>
    <a:srgbClr val="00A834"/>
    <a:srgbClr val="9966FF"/>
    <a:srgbClr val="CAC0BC"/>
    <a:srgbClr val="B8FE0A"/>
    <a:srgbClr val="000099"/>
    <a:srgbClr val="007023"/>
    <a:srgbClr val="004C1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98577" autoAdjust="0"/>
  </p:normalViewPr>
  <p:slideViewPr>
    <p:cSldViewPr snapToGrid="0">
      <p:cViewPr>
        <p:scale>
          <a:sx n="90" d="100"/>
          <a:sy n="90" d="100"/>
        </p:scale>
        <p:origin x="-2240" y="-792"/>
      </p:cViewPr>
      <p:guideLst>
        <p:guide orient="horz" pos="2354"/>
        <p:guide pos="33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gs" Target="tags/tag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choenmaker:Documents:Cross-border:2017%20papers:2017_EA_banking%20cross-border%20(22-10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Schoenmaker:Documents:Cross-border:2017%20papers:2017_EA_banking%20cross-border%20(22-10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Schoenmaker:Documents:Cross-border:2017%20papers:2017_EA_banking%20cross-border%20(22-10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NL" dirty="0"/>
              <a:t>Banking </a:t>
            </a:r>
            <a:r>
              <a:rPr lang="nl-NL" dirty="0" err="1" smtClean="0"/>
              <a:t>assets</a:t>
            </a:r>
            <a:r>
              <a:rPr lang="nl-NL" dirty="0" smtClean="0"/>
              <a:t> (in</a:t>
            </a:r>
            <a:r>
              <a:rPr lang="nl-NL" baseline="0" dirty="0" smtClean="0"/>
              <a:t> EUR </a:t>
            </a:r>
            <a:r>
              <a:rPr lang="nl-NL" baseline="0" dirty="0" err="1" smtClean="0"/>
              <a:t>trillion</a:t>
            </a:r>
            <a:r>
              <a:rPr lang="nl-NL" baseline="0" dirty="0" smtClean="0"/>
              <a:t>)</a:t>
            </a:r>
            <a:endParaRPr lang="nl-NL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'Euro-area'!$X$4</c:f>
              <c:strCache>
                <c:ptCount val="1"/>
                <c:pt idx="0">
                  <c:v>Banking assets</c:v>
                </c:pt>
              </c:strCache>
            </c:strRef>
          </c:tx>
          <c:marker>
            <c:symbol val="none"/>
          </c:marker>
          <c:cat>
            <c:numRef>
              <c:f>'Euro-area'!$Y$3:$AN$3</c:f>
              <c:numCache>
                <c:formatCode>General</c:formatCode>
                <c:ptCount val="16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</c:numCache>
            </c:numRef>
          </c:cat>
          <c:val>
            <c:numRef>
              <c:f>'Euro-area'!$Y$4:$AN$4</c:f>
              <c:numCache>
                <c:formatCode>0.0</c:formatCode>
                <c:ptCount val="16"/>
                <c:pt idx="0">
                  <c:v>17.729888</c:v>
                </c:pt>
                <c:pt idx="1">
                  <c:v>18.277652</c:v>
                </c:pt>
                <c:pt idx="2">
                  <c:v>19.152981</c:v>
                </c:pt>
                <c:pt idx="3">
                  <c:v>20.677972</c:v>
                </c:pt>
                <c:pt idx="4">
                  <c:v>22.936521</c:v>
                </c:pt>
                <c:pt idx="5">
                  <c:v>25.255728</c:v>
                </c:pt>
                <c:pt idx="6">
                  <c:v>28.74028699999998</c:v>
                </c:pt>
                <c:pt idx="7">
                  <c:v>31.005731</c:v>
                </c:pt>
                <c:pt idx="8">
                  <c:v>30.41159200000001</c:v>
                </c:pt>
                <c:pt idx="9">
                  <c:v>31.594402</c:v>
                </c:pt>
                <c:pt idx="10">
                  <c:v>32.962819</c:v>
                </c:pt>
                <c:pt idx="11">
                  <c:v>32.16</c:v>
                </c:pt>
                <c:pt idx="12">
                  <c:v>29.982</c:v>
                </c:pt>
                <c:pt idx="13">
                  <c:v>30.74609999999998</c:v>
                </c:pt>
                <c:pt idx="14">
                  <c:v>30.3007</c:v>
                </c:pt>
                <c:pt idx="15">
                  <c:v>30.4065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953288"/>
        <c:axId val="2105749960"/>
      </c:lineChart>
      <c:catAx>
        <c:axId val="2100953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 b="1" i="0"/>
            </a:pPr>
            <a:endParaRPr lang="nl-NL"/>
          </a:p>
        </c:txPr>
        <c:crossAx val="2105749960"/>
        <c:crosses val="autoZero"/>
        <c:auto val="1"/>
        <c:lblAlgn val="ctr"/>
        <c:lblOffset val="100"/>
        <c:noMultiLvlLbl val="0"/>
      </c:catAx>
      <c:valAx>
        <c:axId val="210574996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nl-NL"/>
          </a:p>
        </c:txPr>
        <c:crossAx val="21009532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 i="0"/>
          </a:pPr>
          <a:endParaRPr lang="nl-N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nl-NL"/>
              <a:t>Investment assets (in EUR</a:t>
            </a:r>
            <a:r>
              <a:rPr lang="nl-NL" baseline="0"/>
              <a:t> trillion)</a:t>
            </a:r>
            <a:endParaRPr lang="nl-NL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'Euro-area'!$X$17</c:f>
              <c:strCache>
                <c:ptCount val="1"/>
                <c:pt idx="0">
                  <c:v>Investment funds</c:v>
                </c:pt>
              </c:strCache>
            </c:strRef>
          </c:tx>
          <c:marker>
            <c:symbol val="none"/>
          </c:marker>
          <c:cat>
            <c:numRef>
              <c:f>'Euro-area'!$Y$16:$AN$16</c:f>
              <c:numCache>
                <c:formatCode>General</c:formatCode>
                <c:ptCount val="16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</c:numCache>
            </c:numRef>
          </c:cat>
          <c:val>
            <c:numRef>
              <c:f>'Euro-area'!$Y$17:$AN$17</c:f>
              <c:numCache>
                <c:formatCode>0.0</c:formatCode>
                <c:ptCount val="16"/>
                <c:pt idx="0">
                  <c:v>3.3831</c:v>
                </c:pt>
                <c:pt idx="1">
                  <c:v>3.0424</c:v>
                </c:pt>
                <c:pt idx="2">
                  <c:v>3.4208</c:v>
                </c:pt>
                <c:pt idx="3">
                  <c:v>3.831999999999999</c:v>
                </c:pt>
                <c:pt idx="4">
                  <c:v>4.7907</c:v>
                </c:pt>
                <c:pt idx="5">
                  <c:v>5.5499</c:v>
                </c:pt>
                <c:pt idx="6">
                  <c:v>5.779</c:v>
                </c:pt>
                <c:pt idx="7">
                  <c:v>4.4614</c:v>
                </c:pt>
                <c:pt idx="8">
                  <c:v>5.4305</c:v>
                </c:pt>
                <c:pt idx="9">
                  <c:v>6.2964</c:v>
                </c:pt>
                <c:pt idx="10">
                  <c:v>6.2306</c:v>
                </c:pt>
                <c:pt idx="11">
                  <c:v>7.185099999999999</c:v>
                </c:pt>
                <c:pt idx="12">
                  <c:v>7.9421</c:v>
                </c:pt>
                <c:pt idx="13">
                  <c:v>9.3072</c:v>
                </c:pt>
                <c:pt idx="14">
                  <c:v>10.3847</c:v>
                </c:pt>
                <c:pt idx="15">
                  <c:v>11.1217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'Euro-area'!$X$18</c:f>
              <c:strCache>
                <c:ptCount val="1"/>
                <c:pt idx="0">
                  <c:v>Insurers</c:v>
                </c:pt>
              </c:strCache>
            </c:strRef>
          </c:tx>
          <c:marker>
            <c:symbol val="none"/>
          </c:marker>
          <c:cat>
            <c:numRef>
              <c:f>'Euro-area'!$Y$16:$AN$16</c:f>
              <c:numCache>
                <c:formatCode>General</c:formatCode>
                <c:ptCount val="16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</c:numCache>
            </c:numRef>
          </c:cat>
          <c:val>
            <c:numRef>
              <c:f>'Euro-area'!$Y$18:$AN$18</c:f>
              <c:numCache>
                <c:formatCode>0.0</c:formatCode>
                <c:ptCount val="16"/>
                <c:pt idx="0">
                  <c:v>2.8625</c:v>
                </c:pt>
                <c:pt idx="1">
                  <c:v>2.9937</c:v>
                </c:pt>
                <c:pt idx="2">
                  <c:v>3.2625</c:v>
                </c:pt>
                <c:pt idx="3">
                  <c:v>3.5423</c:v>
                </c:pt>
                <c:pt idx="4">
                  <c:v>3.9154</c:v>
                </c:pt>
                <c:pt idx="5">
                  <c:v>4.2118</c:v>
                </c:pt>
                <c:pt idx="6">
                  <c:v>4.4565</c:v>
                </c:pt>
                <c:pt idx="7">
                  <c:v>4.385499999999999</c:v>
                </c:pt>
                <c:pt idx="8">
                  <c:v>4.7788</c:v>
                </c:pt>
                <c:pt idx="9">
                  <c:v>4.964099999999999</c:v>
                </c:pt>
                <c:pt idx="10">
                  <c:v>5.1492</c:v>
                </c:pt>
                <c:pt idx="11">
                  <c:v>5.5078</c:v>
                </c:pt>
                <c:pt idx="12">
                  <c:v>5.7539</c:v>
                </c:pt>
                <c:pt idx="13">
                  <c:v>6.266999999999999</c:v>
                </c:pt>
                <c:pt idx="14">
                  <c:v>6.503</c:v>
                </c:pt>
                <c:pt idx="15">
                  <c:v>6.853899999999998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'Euro-area'!$X$19</c:f>
              <c:strCache>
                <c:ptCount val="1"/>
                <c:pt idx="0">
                  <c:v>Pension funds</c:v>
                </c:pt>
              </c:strCache>
            </c:strRef>
          </c:tx>
          <c:marker>
            <c:symbol val="none"/>
          </c:marker>
          <c:cat>
            <c:numRef>
              <c:f>'Euro-area'!$Y$16:$AN$16</c:f>
              <c:numCache>
                <c:formatCode>General</c:formatCode>
                <c:ptCount val="16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</c:numCache>
            </c:numRef>
          </c:cat>
          <c:val>
            <c:numRef>
              <c:f>'Euro-area'!$Y$19:$AN$19</c:f>
              <c:numCache>
                <c:formatCode>0.0</c:formatCode>
                <c:ptCount val="16"/>
                <c:pt idx="0">
                  <c:v>0.5944</c:v>
                </c:pt>
                <c:pt idx="1">
                  <c:v>0.5665</c:v>
                </c:pt>
                <c:pt idx="2">
                  <c:v>0.6418</c:v>
                </c:pt>
                <c:pt idx="3">
                  <c:v>0.7052</c:v>
                </c:pt>
                <c:pt idx="4">
                  <c:v>0.8355</c:v>
                </c:pt>
                <c:pt idx="5">
                  <c:v>0.9417</c:v>
                </c:pt>
                <c:pt idx="6">
                  <c:v>1.021</c:v>
                </c:pt>
                <c:pt idx="7">
                  <c:v>0.9125</c:v>
                </c:pt>
                <c:pt idx="8">
                  <c:v>0.9931</c:v>
                </c:pt>
                <c:pt idx="9">
                  <c:v>1.0615</c:v>
                </c:pt>
                <c:pt idx="10">
                  <c:v>1.1446</c:v>
                </c:pt>
                <c:pt idx="11">
                  <c:v>1.3246</c:v>
                </c:pt>
                <c:pt idx="12">
                  <c:v>1.3698</c:v>
                </c:pt>
                <c:pt idx="13">
                  <c:v>1.6439</c:v>
                </c:pt>
                <c:pt idx="14">
                  <c:v>1.6711</c:v>
                </c:pt>
                <c:pt idx="15">
                  <c:v>1.8057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'Euro-area'!$X$20</c:f>
              <c:strCache>
                <c:ptCount val="1"/>
                <c:pt idx="0">
                  <c:v>Total assets</c:v>
                </c:pt>
              </c:strCache>
            </c:strRef>
          </c:tx>
          <c:marker>
            <c:symbol val="none"/>
          </c:marker>
          <c:cat>
            <c:numRef>
              <c:f>'Euro-area'!$Y$16:$AN$16</c:f>
              <c:numCache>
                <c:formatCode>General</c:formatCode>
                <c:ptCount val="16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</c:numCache>
            </c:numRef>
          </c:cat>
          <c:val>
            <c:numRef>
              <c:f>'Euro-area'!$Y$20:$AN$20</c:f>
              <c:numCache>
                <c:formatCode>0.0</c:formatCode>
                <c:ptCount val="16"/>
                <c:pt idx="0">
                  <c:v>6.84</c:v>
                </c:pt>
                <c:pt idx="1">
                  <c:v>6.602600000000001</c:v>
                </c:pt>
                <c:pt idx="2">
                  <c:v>7.325099999999999</c:v>
                </c:pt>
                <c:pt idx="3">
                  <c:v>8.0795</c:v>
                </c:pt>
                <c:pt idx="4">
                  <c:v>9.541600000000001</c:v>
                </c:pt>
                <c:pt idx="5">
                  <c:v>10.7034</c:v>
                </c:pt>
                <c:pt idx="6">
                  <c:v>11.2565</c:v>
                </c:pt>
                <c:pt idx="7">
                  <c:v>9.7594</c:v>
                </c:pt>
                <c:pt idx="8">
                  <c:v>11.2024</c:v>
                </c:pt>
                <c:pt idx="9">
                  <c:v>12.322</c:v>
                </c:pt>
                <c:pt idx="10">
                  <c:v>12.5244</c:v>
                </c:pt>
                <c:pt idx="11">
                  <c:v>14.0175</c:v>
                </c:pt>
                <c:pt idx="12">
                  <c:v>15.0658</c:v>
                </c:pt>
                <c:pt idx="13">
                  <c:v>17.2181</c:v>
                </c:pt>
                <c:pt idx="14">
                  <c:v>18.5588</c:v>
                </c:pt>
                <c:pt idx="15">
                  <c:v>19.7813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7258792"/>
        <c:axId val="2087000072"/>
      </c:lineChart>
      <c:catAx>
        <c:axId val="2087258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 b="1" i="0"/>
            </a:pPr>
            <a:endParaRPr lang="nl-NL"/>
          </a:p>
        </c:txPr>
        <c:crossAx val="2087000072"/>
        <c:crosses val="autoZero"/>
        <c:auto val="1"/>
        <c:lblAlgn val="ctr"/>
        <c:lblOffset val="100"/>
        <c:noMultiLvlLbl val="0"/>
      </c:catAx>
      <c:valAx>
        <c:axId val="20870000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nl-NL"/>
          </a:p>
        </c:txPr>
        <c:crossAx val="20872587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 i="0"/>
          </a:pPr>
          <a:endParaRPr lang="nl-N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3200"/>
            </a:pPr>
            <a:r>
              <a:rPr lang="nl-NL" sz="3200"/>
              <a:t>Financial intermediation in the euro-area</a:t>
            </a:r>
          </a:p>
        </c:rich>
      </c:tx>
      <c:layout>
        <c:manualLayout>
          <c:xMode val="edge"/>
          <c:yMode val="edge"/>
          <c:x val="0.143043301172667"/>
          <c:y val="0.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'Euro-area'!$F$71</c:f>
              <c:strCache>
                <c:ptCount val="1"/>
                <c:pt idx="0">
                  <c:v> Banking Germany</c:v>
                </c:pt>
              </c:strCache>
            </c:strRef>
          </c:tx>
          <c:marker>
            <c:symbol val="none"/>
          </c:marker>
          <c:cat>
            <c:numRef>
              <c:f>'Euro-area'!$G$70:$V$70</c:f>
              <c:numCache>
                <c:formatCode>General</c:formatCode>
                <c:ptCount val="16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</c:numCache>
            </c:numRef>
          </c:cat>
          <c:val>
            <c:numRef>
              <c:f>'Euro-area'!$G$71:$V$71</c:f>
              <c:numCache>
                <c:formatCode>0%</c:formatCode>
                <c:ptCount val="16"/>
                <c:pt idx="0">
                  <c:v>0.78302995822437</c:v>
                </c:pt>
                <c:pt idx="1">
                  <c:v>0.784740519216509</c:v>
                </c:pt>
                <c:pt idx="2">
                  <c:v>0.772209622208481</c:v>
                </c:pt>
                <c:pt idx="3">
                  <c:v>0.771171817623166</c:v>
                </c:pt>
                <c:pt idx="4">
                  <c:v>0.763554226299059</c:v>
                </c:pt>
                <c:pt idx="5">
                  <c:v>0.776309054714742</c:v>
                </c:pt>
                <c:pt idx="6">
                  <c:v>0.777624112578333</c:v>
                </c:pt>
                <c:pt idx="7">
                  <c:v>0.793565810331019</c:v>
                </c:pt>
                <c:pt idx="8">
                  <c:v>0.769454229575957</c:v>
                </c:pt>
                <c:pt idx="9">
                  <c:v>0.776888612328089</c:v>
                </c:pt>
                <c:pt idx="10">
                  <c:v>0.775672570737219</c:v>
                </c:pt>
                <c:pt idx="11">
                  <c:v>0.75565178218459</c:v>
                </c:pt>
                <c:pt idx="12">
                  <c:v>0.726163823052575</c:v>
                </c:pt>
                <c:pt idx="13">
                  <c:v>0.716057770881346</c:v>
                </c:pt>
                <c:pt idx="14">
                  <c:v>0.693762054383947</c:v>
                </c:pt>
                <c:pt idx="15">
                  <c:v>0.688989714063343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'Euro-area'!$F$72</c:f>
              <c:strCache>
                <c:ptCount val="1"/>
                <c:pt idx="0">
                  <c:v> Banking rest of euro-area</c:v>
                </c:pt>
              </c:strCache>
            </c:strRef>
          </c:tx>
          <c:marker>
            <c:symbol val="none"/>
          </c:marker>
          <c:cat>
            <c:numRef>
              <c:f>'Euro-area'!$G$70:$V$70</c:f>
              <c:numCache>
                <c:formatCode>General</c:formatCode>
                <c:ptCount val="16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</c:numCache>
            </c:numRef>
          </c:cat>
          <c:val>
            <c:numRef>
              <c:f>'Euro-area'!$G$72:$V$72</c:f>
              <c:numCache>
                <c:formatCode>0%</c:formatCode>
                <c:ptCount val="16"/>
                <c:pt idx="0">
                  <c:v>0.691912809362711</c:v>
                </c:pt>
                <c:pt idx="1">
                  <c:v>0.710347073391529</c:v>
                </c:pt>
                <c:pt idx="2">
                  <c:v>0.701115784577385</c:v>
                </c:pt>
                <c:pt idx="3">
                  <c:v>0.697028901779849</c:v>
                </c:pt>
                <c:pt idx="4">
                  <c:v>0.68442962523166</c:v>
                </c:pt>
                <c:pt idx="5">
                  <c:v>0.677009944887355</c:v>
                </c:pt>
                <c:pt idx="6">
                  <c:v>0.699587178902103</c:v>
                </c:pt>
                <c:pt idx="7">
                  <c:v>0.749983252233938</c:v>
                </c:pt>
                <c:pt idx="8">
                  <c:v>0.719134051406371</c:v>
                </c:pt>
                <c:pt idx="9">
                  <c:v>0.700961731236566</c:v>
                </c:pt>
                <c:pt idx="10">
                  <c:v>0.708753877097931</c:v>
                </c:pt>
                <c:pt idx="11">
                  <c:v>0.678199113891061</c:v>
                </c:pt>
                <c:pt idx="12">
                  <c:v>0.647453971988214</c:v>
                </c:pt>
                <c:pt idx="13">
                  <c:v>0.618977743850629</c:v>
                </c:pt>
                <c:pt idx="14">
                  <c:v>0.598665108235182</c:v>
                </c:pt>
                <c:pt idx="15">
                  <c:v>0.581678501894237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'Euro-area'!$F$73</c:f>
              <c:strCache>
                <c:ptCount val="1"/>
                <c:pt idx="0">
                  <c:v> Institutional investment rest of euro-area</c:v>
                </c:pt>
              </c:strCache>
            </c:strRef>
          </c:tx>
          <c:marker>
            <c:symbol val="none"/>
          </c:marker>
          <c:cat>
            <c:numRef>
              <c:f>'Euro-area'!$G$70:$V$70</c:f>
              <c:numCache>
                <c:formatCode>General</c:formatCode>
                <c:ptCount val="16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</c:numCache>
            </c:numRef>
          </c:cat>
          <c:val>
            <c:numRef>
              <c:f>'Euro-area'!$G$73:$V$73</c:f>
              <c:numCache>
                <c:formatCode>0%</c:formatCode>
                <c:ptCount val="16"/>
                <c:pt idx="0">
                  <c:v>0.308087190637289</c:v>
                </c:pt>
                <c:pt idx="1">
                  <c:v>0.289652926608471</c:v>
                </c:pt>
                <c:pt idx="2">
                  <c:v>0.298884215422615</c:v>
                </c:pt>
                <c:pt idx="3">
                  <c:v>0.302971098220151</c:v>
                </c:pt>
                <c:pt idx="4">
                  <c:v>0.31557037476834</c:v>
                </c:pt>
                <c:pt idx="5">
                  <c:v>0.322990055112645</c:v>
                </c:pt>
                <c:pt idx="6">
                  <c:v>0.300412821097896</c:v>
                </c:pt>
                <c:pt idx="7">
                  <c:v>0.250016747766062</c:v>
                </c:pt>
                <c:pt idx="8">
                  <c:v>0.280865948593629</c:v>
                </c:pt>
                <c:pt idx="9">
                  <c:v>0.299038268763434</c:v>
                </c:pt>
                <c:pt idx="10">
                  <c:v>0.291246122902069</c:v>
                </c:pt>
                <c:pt idx="11">
                  <c:v>0.321800886108939</c:v>
                </c:pt>
                <c:pt idx="12">
                  <c:v>0.352546028011786</c:v>
                </c:pt>
                <c:pt idx="13">
                  <c:v>0.381022256149371</c:v>
                </c:pt>
                <c:pt idx="14">
                  <c:v>0.401334891764818</c:v>
                </c:pt>
                <c:pt idx="15">
                  <c:v>0.418321498105763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'Euro-area'!$F$74</c:f>
              <c:strCache>
                <c:ptCount val="1"/>
                <c:pt idx="0">
                  <c:v> Institutional investment Germany</c:v>
                </c:pt>
              </c:strCache>
            </c:strRef>
          </c:tx>
          <c:marker>
            <c:symbol val="none"/>
          </c:marker>
          <c:cat>
            <c:numRef>
              <c:f>'Euro-area'!$G$70:$V$70</c:f>
              <c:numCache>
                <c:formatCode>General</c:formatCode>
                <c:ptCount val="16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</c:numCache>
            </c:numRef>
          </c:cat>
          <c:val>
            <c:numRef>
              <c:f>'Euro-area'!$G$74:$V$74</c:f>
              <c:numCache>
                <c:formatCode>0%</c:formatCode>
                <c:ptCount val="16"/>
                <c:pt idx="0">
                  <c:v>0.21697004177563</c:v>
                </c:pt>
                <c:pt idx="1">
                  <c:v>0.215259480783491</c:v>
                </c:pt>
                <c:pt idx="2">
                  <c:v>0.227790377791519</c:v>
                </c:pt>
                <c:pt idx="3">
                  <c:v>0.228828182376834</c:v>
                </c:pt>
                <c:pt idx="4">
                  <c:v>0.236445773700941</c:v>
                </c:pt>
                <c:pt idx="5">
                  <c:v>0.223690945285258</c:v>
                </c:pt>
                <c:pt idx="6">
                  <c:v>0.222375887421667</c:v>
                </c:pt>
                <c:pt idx="7">
                  <c:v>0.206434189668981</c:v>
                </c:pt>
                <c:pt idx="8">
                  <c:v>0.230545770424043</c:v>
                </c:pt>
                <c:pt idx="9">
                  <c:v>0.223111387671911</c:v>
                </c:pt>
                <c:pt idx="10">
                  <c:v>0.224327429262781</c:v>
                </c:pt>
                <c:pt idx="11">
                  <c:v>0.24434821781541</c:v>
                </c:pt>
                <c:pt idx="12">
                  <c:v>0.273836176947425</c:v>
                </c:pt>
                <c:pt idx="13">
                  <c:v>0.283942229118654</c:v>
                </c:pt>
                <c:pt idx="14">
                  <c:v>0.306237945616053</c:v>
                </c:pt>
                <c:pt idx="15">
                  <c:v>0.311010285936657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908312"/>
        <c:axId val="2086923272"/>
      </c:lineChart>
      <c:catAx>
        <c:axId val="2086908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nl-NL"/>
          </a:p>
        </c:txPr>
        <c:crossAx val="2086923272"/>
        <c:crosses val="autoZero"/>
        <c:auto val="1"/>
        <c:lblAlgn val="ctr"/>
        <c:lblOffset val="100"/>
        <c:noMultiLvlLbl val="0"/>
      </c:catAx>
      <c:valAx>
        <c:axId val="20869232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86908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536776212832"/>
          <c:y val="0.341281937419446"/>
          <c:w val="0.323943661971831"/>
          <c:h val="0.407119756522869"/>
        </c:manualLayout>
      </c:layout>
      <c:overlay val="0"/>
      <c:txPr>
        <a:bodyPr/>
        <a:lstStyle/>
        <a:p>
          <a:pPr>
            <a:defRPr sz="1600"/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 sz="1400" b="1" i="0"/>
      </a:pPr>
      <a:endParaRPr lang="nl-N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7E81DED5-6930-470A-ADF0-4A691CB63AE5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56C4F045-FD2F-4F67-AB61-4E7808D357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09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6332"/>
          </a:xfrm>
          <a:prstGeom prst="rect">
            <a:avLst/>
          </a:prstGeom>
        </p:spPr>
        <p:txBody>
          <a:bodyPr vert="horz" wrap="square" lIns="91931" tIns="45966" rIns="91931" bIns="4596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2" y="2"/>
            <a:ext cx="2945660" cy="496332"/>
          </a:xfrm>
          <a:prstGeom prst="rect">
            <a:avLst/>
          </a:prstGeom>
        </p:spPr>
        <p:txBody>
          <a:bodyPr vert="horz" wrap="square" lIns="91931" tIns="45966" rIns="91931" bIns="4596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Calibri" pitchFamily="34" charset="0"/>
              </a:defRPr>
            </a:lvl1pPr>
          </a:lstStyle>
          <a:p>
            <a:fld id="{7C6D05D4-C1EA-468B-9259-A6D7DEBA57DB}" type="datetimeFigureOut">
              <a:rPr lang="nl-NL"/>
              <a:pPr/>
              <a:t>11/29/17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31" tIns="45966" rIns="91931" bIns="45966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931" tIns="45966" rIns="91931" bIns="45966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wrap="square" lIns="91931" tIns="45966" rIns="91931" bIns="4596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wrap="square" lIns="91931" tIns="45966" rIns="91931" bIns="4596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Calibri" pitchFamily="34" charset="0"/>
              </a:defRPr>
            </a:lvl1pPr>
          </a:lstStyle>
          <a:p>
            <a:fld id="{83C63700-C8B4-4EB2-961C-8FF7284ED02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6041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14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14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400" algn="l" defTabSz="10414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100" algn="l" defTabSz="10414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388" algn="l" defTabSz="10414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5799" algn="l" defTabSz="10423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6960" algn="l" defTabSz="10423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8121" algn="l" defTabSz="10423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9279" algn="l" defTabSz="10423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4DF4-EE13-4846-87F2-DA78DA6B154E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392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2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2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jpeg"/><Relationship Id="rId3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2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jpe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>
            <a:spLocks noChangeArrowheads="1"/>
          </p:cNvSpPr>
          <p:nvPr userDrawn="1"/>
        </p:nvSpPr>
        <p:spPr bwMode="auto">
          <a:xfrm>
            <a:off x="0" y="1514475"/>
            <a:ext cx="10693400" cy="503238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88950" y="2522538"/>
            <a:ext cx="4570413" cy="2476500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24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488950" y="5065713"/>
            <a:ext cx="4570413" cy="1573212"/>
          </a:xfrm>
        </p:spPr>
        <p:txBody>
          <a:bodyPr/>
          <a:lstStyle>
            <a:lvl1pPr marL="0" indent="0">
              <a:buFont typeface="Arial" charset="0"/>
              <a:buNone/>
              <a:defRPr sz="2100">
                <a:solidFill>
                  <a:srgbClr val="C5B5A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30725" name="Tijdelijke aanduiding voor afbeelding 9" descr="RSM-algemeen-img-large1.png"/>
          <p:cNvPicPr>
            <a:picLocks noChangeAspect="1"/>
          </p:cNvPicPr>
          <p:nvPr userDrawn="1"/>
        </p:nvPicPr>
        <p:blipFill>
          <a:blip r:embed="rId2" cstate="print"/>
          <a:srcRect l="40" r="40"/>
          <a:stretch>
            <a:fillRect/>
          </a:stretch>
        </p:blipFill>
        <p:spPr bwMode="auto">
          <a:xfrm>
            <a:off x="6178550" y="2565400"/>
            <a:ext cx="2439988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Tijdelijke aanduiding voor afbeelding 6" descr="RSM-algemeen-img-small1.png"/>
          <p:cNvPicPr>
            <a:picLocks noChangeAspect="1"/>
          </p:cNvPicPr>
          <p:nvPr userDrawn="1"/>
        </p:nvPicPr>
        <p:blipFill>
          <a:blip r:embed="rId3" cstate="print"/>
          <a:srcRect l="40720" t="74751" r="50568" b="12230"/>
          <a:stretch>
            <a:fillRect/>
          </a:stretch>
        </p:blipFill>
        <p:spPr bwMode="auto">
          <a:xfrm>
            <a:off x="8709025" y="4572000"/>
            <a:ext cx="4460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hoek 11"/>
          <p:cNvSpPr>
            <a:spLocks noChangeArrowheads="1"/>
          </p:cNvSpPr>
          <p:nvPr userDrawn="1"/>
        </p:nvSpPr>
        <p:spPr bwMode="auto">
          <a:xfrm>
            <a:off x="6183313" y="5100638"/>
            <a:ext cx="452437" cy="449262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Rechthoek 12"/>
          <p:cNvSpPr>
            <a:spLocks noChangeArrowheads="1"/>
          </p:cNvSpPr>
          <p:nvPr userDrawn="1"/>
        </p:nvSpPr>
        <p:spPr bwMode="auto">
          <a:xfrm>
            <a:off x="9737725" y="4567238"/>
            <a:ext cx="450850" cy="449262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30729" name="Afbeelding 14" descr="Masters-main-Rotterdam-shst.png"/>
          <p:cNvPicPr>
            <a:picLocks noChangeAspect="1"/>
          </p:cNvPicPr>
          <p:nvPr userDrawn="1"/>
        </p:nvPicPr>
        <p:blipFill>
          <a:blip r:embed="rId4" cstate="print"/>
          <a:srcRect l="26167" t="2167" r="32295" b="35742"/>
          <a:stretch>
            <a:fillRect/>
          </a:stretch>
        </p:blipFill>
        <p:spPr bwMode="auto">
          <a:xfrm>
            <a:off x="8705850" y="3502025"/>
            <a:ext cx="9715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Afbeelding 15" descr="RSM-logo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59813" y="6534150"/>
            <a:ext cx="15144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Afbeelding 16" descr="Masters-main-campus-151009-.png"/>
          <p:cNvPicPr>
            <a:picLocks noChangeAspect="1"/>
          </p:cNvPicPr>
          <p:nvPr userDrawn="1"/>
        </p:nvPicPr>
        <p:blipFill>
          <a:blip r:embed="rId6" cstate="print"/>
          <a:srcRect l="3261" t="360" r="1477" b="36134"/>
          <a:stretch>
            <a:fillRect/>
          </a:stretch>
        </p:blipFill>
        <p:spPr bwMode="auto">
          <a:xfrm>
            <a:off x="7667625" y="5095875"/>
            <a:ext cx="95726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hthoek 17"/>
          <p:cNvSpPr>
            <a:spLocks noChangeArrowheads="1"/>
          </p:cNvSpPr>
          <p:nvPr userDrawn="1"/>
        </p:nvSpPr>
        <p:spPr bwMode="auto">
          <a:xfrm>
            <a:off x="5894388" y="4803775"/>
            <a:ext cx="204787" cy="204788"/>
          </a:xfrm>
          <a:prstGeom prst="rect">
            <a:avLst/>
          </a:prstGeom>
          <a:solidFill>
            <a:srgbClr val="00275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 userDrawn="1"/>
        </p:nvSpPr>
        <p:spPr bwMode="auto">
          <a:xfrm>
            <a:off x="6718300" y="5100638"/>
            <a:ext cx="206375" cy="204787"/>
          </a:xfrm>
          <a:prstGeom prst="rect">
            <a:avLst/>
          </a:prstGeom>
          <a:solidFill>
            <a:srgbClr val="00275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echthoek 19"/>
          <p:cNvSpPr>
            <a:spLocks noChangeArrowheads="1"/>
          </p:cNvSpPr>
          <p:nvPr userDrawn="1"/>
        </p:nvSpPr>
        <p:spPr bwMode="auto">
          <a:xfrm>
            <a:off x="8702675" y="5091113"/>
            <a:ext cx="204788" cy="204787"/>
          </a:xfrm>
          <a:prstGeom prst="rect">
            <a:avLst/>
          </a:prstGeom>
          <a:solidFill>
            <a:srgbClr val="E2DAD0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</a:rPr>
              <a:t>      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21" name="Rechthoek 20"/>
          <p:cNvSpPr>
            <a:spLocks noChangeArrowheads="1"/>
          </p:cNvSpPr>
          <p:nvPr userDrawn="1"/>
        </p:nvSpPr>
        <p:spPr bwMode="auto">
          <a:xfrm>
            <a:off x="7666038" y="6124575"/>
            <a:ext cx="204787" cy="204788"/>
          </a:xfrm>
          <a:prstGeom prst="rect">
            <a:avLst/>
          </a:prstGeom>
          <a:solidFill>
            <a:srgbClr val="C5B5A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</a:rPr>
              <a:t>      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22" name="Rechthoek 21"/>
          <p:cNvSpPr>
            <a:spLocks noChangeArrowheads="1"/>
          </p:cNvSpPr>
          <p:nvPr userDrawn="1"/>
        </p:nvSpPr>
        <p:spPr bwMode="auto">
          <a:xfrm>
            <a:off x="8702675" y="2963863"/>
            <a:ext cx="452438" cy="450850"/>
          </a:xfrm>
          <a:prstGeom prst="rect">
            <a:avLst/>
          </a:prstGeom>
          <a:solidFill>
            <a:srgbClr val="00275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30737" name="Afbeelding 22" descr="RSM-FullName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809625"/>
            <a:ext cx="47704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7218C-C93D-4913-9E7D-DDD050CA1C5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86C27-C928-4B82-B123-86295CA2EA7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9CCFA-E035-4509-8314-FFE14675E07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6100" y="279400"/>
            <a:ext cx="2106613" cy="6284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4675" y="279400"/>
            <a:ext cx="6169025" cy="6284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0AA7C-7D21-40C3-95E4-3DCA06B01EE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>
            <a:spLocks noChangeArrowheads="1"/>
          </p:cNvSpPr>
          <p:nvPr userDrawn="1"/>
        </p:nvSpPr>
        <p:spPr bwMode="auto">
          <a:xfrm>
            <a:off x="0" y="1514475"/>
            <a:ext cx="10693400" cy="503238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88950" y="2522538"/>
            <a:ext cx="4570413" cy="2476500"/>
          </a:xfrm>
        </p:spPr>
        <p:txBody>
          <a:bodyPr/>
          <a:lstStyle>
            <a:lvl1pPr>
              <a:defRPr sz="2900" cap="none" smtClean="0">
                <a:latin typeface="Arial" charset="0"/>
                <a:cs typeface="Arial" charset="0"/>
              </a:defRPr>
            </a:lvl1pPr>
          </a:lstStyle>
          <a:p>
            <a:r>
              <a:rPr lang="en-GB" smtClean="0"/>
              <a:t>KLIK OM HET OPMAAKPROFIEL TE BEWERKEN</a:t>
            </a:r>
          </a:p>
        </p:txBody>
      </p:sp>
      <p:sp>
        <p:nvSpPr>
          <p:cNvPr id="22543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488950" y="5065713"/>
            <a:ext cx="4570413" cy="1573212"/>
          </a:xfrm>
        </p:spPr>
        <p:txBody>
          <a:bodyPr/>
          <a:lstStyle>
            <a:lvl1pPr marL="0" indent="0">
              <a:buFont typeface="Arial" charset="0"/>
              <a:buNone/>
              <a:defRPr sz="2100" smtClean="0">
                <a:solidFill>
                  <a:srgbClr val="C5B5A2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GB" smtClean="0"/>
              <a:t>KLIK OM HET OPMAAKPROFIEL VAN DE MODELONDERTITEL TE BEWERKEN</a:t>
            </a:r>
          </a:p>
        </p:txBody>
      </p:sp>
      <p:sp>
        <p:nvSpPr>
          <p:cNvPr id="12" name="Rechthoek 11"/>
          <p:cNvSpPr>
            <a:spLocks noChangeArrowheads="1"/>
          </p:cNvSpPr>
          <p:nvPr userDrawn="1"/>
        </p:nvSpPr>
        <p:spPr bwMode="auto">
          <a:xfrm>
            <a:off x="6183313" y="5100638"/>
            <a:ext cx="452437" cy="449262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Rechthoek 12"/>
          <p:cNvSpPr>
            <a:spLocks noChangeArrowheads="1"/>
          </p:cNvSpPr>
          <p:nvPr userDrawn="1"/>
        </p:nvSpPr>
        <p:spPr bwMode="auto">
          <a:xfrm>
            <a:off x="9737725" y="4567238"/>
            <a:ext cx="450850" cy="449262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2550" name="Afbeelding 15" descr="RSM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9813" y="6534150"/>
            <a:ext cx="15144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Afbeelding 16" descr="Masters-main-campus-151009-.png"/>
          <p:cNvPicPr>
            <a:picLocks noChangeAspect="1"/>
          </p:cNvPicPr>
          <p:nvPr userDrawn="1"/>
        </p:nvPicPr>
        <p:blipFill>
          <a:blip r:embed="rId3" cstate="print"/>
          <a:srcRect l="3261" t="360" r="1477" b="36134"/>
          <a:stretch>
            <a:fillRect/>
          </a:stretch>
        </p:blipFill>
        <p:spPr bwMode="auto">
          <a:xfrm>
            <a:off x="7667625" y="5095875"/>
            <a:ext cx="95726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hthoek 17"/>
          <p:cNvSpPr>
            <a:spLocks noChangeArrowheads="1"/>
          </p:cNvSpPr>
          <p:nvPr userDrawn="1"/>
        </p:nvSpPr>
        <p:spPr bwMode="auto">
          <a:xfrm>
            <a:off x="5894388" y="4803775"/>
            <a:ext cx="204787" cy="204788"/>
          </a:xfrm>
          <a:prstGeom prst="rect">
            <a:avLst/>
          </a:prstGeom>
          <a:solidFill>
            <a:srgbClr val="00275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 userDrawn="1"/>
        </p:nvSpPr>
        <p:spPr bwMode="auto">
          <a:xfrm>
            <a:off x="6718300" y="5100638"/>
            <a:ext cx="206375" cy="204787"/>
          </a:xfrm>
          <a:prstGeom prst="rect">
            <a:avLst/>
          </a:prstGeom>
          <a:solidFill>
            <a:srgbClr val="00275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echthoek 19"/>
          <p:cNvSpPr>
            <a:spLocks noChangeArrowheads="1"/>
          </p:cNvSpPr>
          <p:nvPr userDrawn="1"/>
        </p:nvSpPr>
        <p:spPr bwMode="auto">
          <a:xfrm>
            <a:off x="8702675" y="5091113"/>
            <a:ext cx="204788" cy="204787"/>
          </a:xfrm>
          <a:prstGeom prst="rect">
            <a:avLst/>
          </a:prstGeom>
          <a:solidFill>
            <a:srgbClr val="E2DAD0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</a:rPr>
              <a:t>      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21" name="Rechthoek 20"/>
          <p:cNvSpPr>
            <a:spLocks noChangeArrowheads="1"/>
          </p:cNvSpPr>
          <p:nvPr userDrawn="1"/>
        </p:nvSpPr>
        <p:spPr bwMode="auto">
          <a:xfrm>
            <a:off x="7666038" y="6124575"/>
            <a:ext cx="204787" cy="204788"/>
          </a:xfrm>
          <a:prstGeom prst="rect">
            <a:avLst/>
          </a:prstGeom>
          <a:solidFill>
            <a:srgbClr val="C5B5A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</a:rPr>
              <a:t>      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22" name="Rechthoek 21"/>
          <p:cNvSpPr>
            <a:spLocks noChangeArrowheads="1"/>
          </p:cNvSpPr>
          <p:nvPr userDrawn="1"/>
        </p:nvSpPr>
        <p:spPr bwMode="auto">
          <a:xfrm>
            <a:off x="8702675" y="2963863"/>
            <a:ext cx="452438" cy="450850"/>
          </a:xfrm>
          <a:prstGeom prst="rect">
            <a:avLst/>
          </a:prstGeom>
          <a:solidFill>
            <a:srgbClr val="00275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2557" name="Afbeelding 22" descr="RSM-FullNam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809625"/>
            <a:ext cx="47704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Afbeelding 23" descr="RSM-tagline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" y="6753225"/>
            <a:ext cx="21574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5" descr="A577B6A6-FA57-451C-8EF8-BE978A1D2DDF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8788" y="2556495"/>
            <a:ext cx="2476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14340" y="4572719"/>
            <a:ext cx="448784" cy="44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98780" y="3492599"/>
            <a:ext cx="968400" cy="9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ijdelijke aanduiding voor afbeelding 2"/>
          <p:cNvSpPr>
            <a:spLocks noGrp="1"/>
          </p:cNvSpPr>
          <p:nvPr>
            <p:ph type="pic" idx="10" hasCustomPrompt="1"/>
          </p:nvPr>
        </p:nvSpPr>
        <p:spPr>
          <a:xfrm>
            <a:off x="6138788" y="2556495"/>
            <a:ext cx="2439506" cy="2450119"/>
          </a:xfrm>
          <a:noFill/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nl-NL" dirty="0" smtClean="0"/>
              <a:t>Klik om afbeelding in te voegen</a:t>
            </a:r>
            <a:endParaRPr lang="nl-NL" dirty="0"/>
          </a:p>
        </p:txBody>
      </p:sp>
      <p:sp>
        <p:nvSpPr>
          <p:cNvPr id="25" name="Tijdelijke aanduiding voor afbeelding 2"/>
          <p:cNvSpPr>
            <a:spLocks noGrp="1"/>
          </p:cNvSpPr>
          <p:nvPr>
            <p:ph type="pic" idx="11" hasCustomPrompt="1"/>
          </p:nvPr>
        </p:nvSpPr>
        <p:spPr>
          <a:xfrm>
            <a:off x="8704295" y="3498053"/>
            <a:ext cx="976311" cy="973932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nl-NL" dirty="0" smtClean="0"/>
              <a:t>Afbeelding invoegen</a:t>
            </a:r>
            <a:endParaRPr lang="nl-NL" dirty="0"/>
          </a:p>
        </p:txBody>
      </p:sp>
      <p:sp>
        <p:nvSpPr>
          <p:cNvPr id="26" name="Tijdelijke aanduiding voor afbeelding 2"/>
          <p:cNvSpPr>
            <a:spLocks noGrp="1"/>
          </p:cNvSpPr>
          <p:nvPr>
            <p:ph type="pic" idx="12" hasCustomPrompt="1"/>
          </p:nvPr>
        </p:nvSpPr>
        <p:spPr>
          <a:xfrm>
            <a:off x="8704286" y="4561686"/>
            <a:ext cx="466339" cy="457989"/>
          </a:xfrm>
          <a:noFill/>
        </p:spPr>
        <p:txBody>
          <a:bodyPr/>
          <a:lstStyle>
            <a:lvl1pPr marL="0" indent="0">
              <a:buNone/>
              <a:defRPr sz="800" baseline="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nl-NL" dirty="0" smtClean="0"/>
              <a:t>Afbeelding invoegen</a:t>
            </a:r>
            <a:endParaRPr lang="nl-NL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10"/>
          <p:cNvSpPr>
            <a:spLocks noChangeArrowheads="1"/>
          </p:cNvSpPr>
          <p:nvPr/>
        </p:nvSpPr>
        <p:spPr bwMode="auto"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hthoek 11"/>
          <p:cNvSpPr>
            <a:spLocks noChangeArrowheads="1"/>
          </p:cNvSpPr>
          <p:nvPr/>
        </p:nvSpPr>
        <p:spPr bwMode="auto"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hthoek 12"/>
          <p:cNvSpPr>
            <a:spLocks noChangeArrowheads="1"/>
          </p:cNvSpPr>
          <p:nvPr/>
        </p:nvSpPr>
        <p:spPr bwMode="auto"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hthoek 13"/>
          <p:cNvSpPr>
            <a:spLocks noChangeArrowheads="1"/>
          </p:cNvSpPr>
          <p:nvPr/>
        </p:nvSpPr>
        <p:spPr bwMode="auto"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</a:rPr>
              <a:t>      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10" name="Rechthoek 14"/>
          <p:cNvSpPr>
            <a:spLocks noChangeArrowheads="1"/>
          </p:cNvSpPr>
          <p:nvPr/>
        </p:nvSpPr>
        <p:spPr bwMode="auto">
          <a:xfrm>
            <a:off x="828675" y="1363663"/>
            <a:ext cx="246063" cy="247650"/>
          </a:xfrm>
          <a:prstGeom prst="rect">
            <a:avLst/>
          </a:prstGeom>
          <a:solidFill>
            <a:srgbClr val="C5B5A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</a:rPr>
              <a:t>      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11" name="Rechthoek 15"/>
          <p:cNvSpPr>
            <a:spLocks noChangeArrowheads="1"/>
          </p:cNvSpPr>
          <p:nvPr/>
        </p:nvSpPr>
        <p:spPr bwMode="auto">
          <a:xfrm>
            <a:off x="825500" y="1655763"/>
            <a:ext cx="128588" cy="127000"/>
          </a:xfrm>
          <a:prstGeom prst="rect">
            <a:avLst/>
          </a:prstGeom>
          <a:solidFill>
            <a:srgbClr val="77769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hthoek 16"/>
          <p:cNvSpPr>
            <a:spLocks noChangeArrowheads="1"/>
          </p:cNvSpPr>
          <p:nvPr/>
        </p:nvSpPr>
        <p:spPr bwMode="auto">
          <a:xfrm>
            <a:off x="1114425" y="1362075"/>
            <a:ext cx="130175" cy="128588"/>
          </a:xfrm>
          <a:prstGeom prst="rect">
            <a:avLst/>
          </a:prstGeom>
          <a:solidFill>
            <a:srgbClr val="77769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13" name="Afbeelding 17" descr="RSM-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4788" y="6757988"/>
            <a:ext cx="11890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72694" y="512393"/>
            <a:ext cx="825534" cy="819966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0CB89BC-5CFD-4672-86AA-BA51E7CCD91D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3277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03" y="503684"/>
            <a:ext cx="847725" cy="8286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 met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Tijdelijke aanduiding voor afbeelding 6" descr="RSM-EEOD-img-large1.png"/>
          <p:cNvPicPr>
            <a:picLocks noChangeAspect="1"/>
          </p:cNvPicPr>
          <p:nvPr userDrawn="1"/>
        </p:nvPicPr>
        <p:blipFill>
          <a:blip r:embed="rId2"/>
          <a:srcRect l="34695" r="8766"/>
          <a:stretch>
            <a:fillRect/>
          </a:stretch>
        </p:blipFill>
        <p:spPr>
          <a:xfrm>
            <a:off x="6180143" y="2566185"/>
            <a:ext cx="2441574" cy="2450119"/>
          </a:xfrm>
          <a:prstGeom prst="rect">
            <a:avLst/>
          </a:prstGeom>
        </p:spPr>
      </p:pic>
      <p:sp>
        <p:nvSpPr>
          <p:cNvPr id="45" name="Tijdelijke aanduiding voor afbeelding 2"/>
          <p:cNvSpPr>
            <a:spLocks noGrp="1"/>
          </p:cNvSpPr>
          <p:nvPr>
            <p:ph type="pic" idx="10" hasCustomPrompt="1"/>
          </p:nvPr>
        </p:nvSpPr>
        <p:spPr>
          <a:xfrm>
            <a:off x="6174581" y="2564606"/>
            <a:ext cx="2453503" cy="1246430"/>
          </a:xfrm>
          <a:noFill/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521480" indent="0">
              <a:buNone/>
              <a:defRPr sz="3100"/>
            </a:lvl2pPr>
            <a:lvl3pPr marL="1042958" indent="0">
              <a:buNone/>
              <a:defRPr sz="2700"/>
            </a:lvl3pPr>
            <a:lvl4pPr marL="1564438" indent="0">
              <a:buNone/>
              <a:defRPr sz="2300"/>
            </a:lvl4pPr>
            <a:lvl5pPr marL="2085917" indent="0">
              <a:buNone/>
              <a:defRPr sz="2300"/>
            </a:lvl5pPr>
            <a:lvl6pPr marL="2607397" indent="0">
              <a:buNone/>
              <a:defRPr sz="2300"/>
            </a:lvl6pPr>
            <a:lvl7pPr marL="3128875" indent="0">
              <a:buNone/>
              <a:defRPr sz="2300"/>
            </a:lvl7pPr>
            <a:lvl8pPr marL="3650355" indent="0">
              <a:buNone/>
              <a:defRPr sz="2300"/>
            </a:lvl8pPr>
            <a:lvl9pPr marL="4171834" indent="0">
              <a:buNone/>
              <a:defRPr sz="2300"/>
            </a:lvl9pPr>
          </a:lstStyle>
          <a:p>
            <a:r>
              <a:rPr lang="nl-NL" dirty="0" smtClean="0"/>
              <a:t>Klik om afbeelding in te voegen</a:t>
            </a:r>
            <a:endParaRPr lang="nl-NL" dirty="0"/>
          </a:p>
        </p:txBody>
      </p:sp>
      <p:sp>
        <p:nvSpPr>
          <p:cNvPr id="48" name="Rechthoek 47"/>
          <p:cNvSpPr/>
          <p:nvPr userDrawn="1"/>
        </p:nvSpPr>
        <p:spPr>
          <a:xfrm>
            <a:off x="8709810" y="3508351"/>
            <a:ext cx="964419" cy="964418"/>
          </a:xfrm>
          <a:prstGeom prst="rect">
            <a:avLst/>
          </a:prstGeom>
          <a:solidFill>
            <a:srgbClr val="819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nl-NL"/>
          </a:p>
        </p:txBody>
      </p:sp>
      <p:sp>
        <p:nvSpPr>
          <p:cNvPr id="40" name="Rechthoek 39"/>
          <p:cNvSpPr/>
          <p:nvPr userDrawn="1"/>
        </p:nvSpPr>
        <p:spPr>
          <a:xfrm>
            <a:off x="-1" y="1514475"/>
            <a:ext cx="9086852" cy="502444"/>
          </a:xfrm>
          <a:prstGeom prst="rect">
            <a:avLst/>
          </a:prstGeom>
          <a:solidFill>
            <a:srgbClr val="CAC0B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nl-NL"/>
          </a:p>
        </p:txBody>
      </p:sp>
      <p:pic>
        <p:nvPicPr>
          <p:cNvPr id="50" name="Afbeelding 49" descr="department-EEO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5775" y="1618443"/>
            <a:ext cx="8382000" cy="347853"/>
          </a:xfrm>
          <a:prstGeom prst="rect">
            <a:avLst/>
          </a:prstGeom>
        </p:spPr>
      </p:pic>
      <p:sp>
        <p:nvSpPr>
          <p:cNvPr id="43" name="Rechthoek 42"/>
          <p:cNvSpPr/>
          <p:nvPr userDrawn="1"/>
        </p:nvSpPr>
        <p:spPr>
          <a:xfrm>
            <a:off x="9708365" y="4560084"/>
            <a:ext cx="450838" cy="450838"/>
          </a:xfrm>
          <a:prstGeom prst="rect">
            <a:avLst/>
          </a:prstGeom>
          <a:solidFill>
            <a:srgbClr val="998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nl-NL"/>
          </a:p>
        </p:txBody>
      </p:sp>
      <p:sp>
        <p:nvSpPr>
          <p:cNvPr id="38" name="Rechthoek 37"/>
          <p:cNvSpPr/>
          <p:nvPr userDrawn="1"/>
        </p:nvSpPr>
        <p:spPr>
          <a:xfrm>
            <a:off x="7660491" y="5083958"/>
            <a:ext cx="964419" cy="964418"/>
          </a:xfrm>
          <a:prstGeom prst="rect">
            <a:avLst/>
          </a:prstGeom>
          <a:solidFill>
            <a:srgbClr val="BD6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nl-NL"/>
          </a:p>
        </p:txBody>
      </p:sp>
      <p:sp>
        <p:nvSpPr>
          <p:cNvPr id="32" name="Rechthoek 31"/>
          <p:cNvSpPr/>
          <p:nvPr userDrawn="1"/>
        </p:nvSpPr>
        <p:spPr>
          <a:xfrm>
            <a:off x="10189401" y="1515600"/>
            <a:ext cx="504000" cy="502444"/>
          </a:xfrm>
          <a:prstGeom prst="rect">
            <a:avLst/>
          </a:prstGeom>
          <a:solidFill>
            <a:srgbClr val="CAC0B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nl-NL"/>
          </a:p>
        </p:txBody>
      </p:sp>
      <p:pic>
        <p:nvPicPr>
          <p:cNvPr id="41" name="Afbeelding 40" descr="RSM-tagline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7410" y="6752454"/>
            <a:ext cx="2157984" cy="304801"/>
          </a:xfrm>
          <a:prstGeom prst="rect">
            <a:avLst/>
          </a:prstGeom>
        </p:spPr>
      </p:pic>
      <p:pic>
        <p:nvPicPr>
          <p:cNvPr id="42" name="Afbeelding 41" descr="RSM-log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61429" y="6533380"/>
            <a:ext cx="1511808" cy="5974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8918" y="2524125"/>
            <a:ext cx="4572031" cy="2476501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cap="all" baseline="0">
                <a:solidFill>
                  <a:srgbClr val="3A3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88917" y="5066516"/>
            <a:ext cx="4572031" cy="1571636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1600" cap="all" baseline="0">
                <a:solidFill>
                  <a:srgbClr val="998F83"/>
                </a:solidFill>
                <a:latin typeface="Arial" pitchFamily="34" charset="0"/>
                <a:cs typeface="Arial" pitchFamily="34" charset="0"/>
              </a:defRPr>
            </a:lvl1pPr>
            <a:lvl2pPr marL="52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16" name="Rechthoek 15"/>
          <p:cNvSpPr/>
          <p:nvPr userDrawn="1"/>
        </p:nvSpPr>
        <p:spPr>
          <a:xfrm>
            <a:off x="5894389" y="4804575"/>
            <a:ext cx="205576" cy="205576"/>
          </a:xfrm>
          <a:prstGeom prst="rect">
            <a:avLst/>
          </a:prstGeom>
          <a:solidFill>
            <a:srgbClr val="CAC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 userDrawn="1"/>
        </p:nvSpPr>
        <p:spPr>
          <a:xfrm>
            <a:off x="6718311" y="5099855"/>
            <a:ext cx="205576" cy="205576"/>
          </a:xfrm>
          <a:prstGeom prst="rect">
            <a:avLst/>
          </a:prstGeom>
          <a:solidFill>
            <a:srgbClr val="3C7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 userDrawn="1"/>
        </p:nvSpPr>
        <p:spPr>
          <a:xfrm>
            <a:off x="8701909" y="5090334"/>
            <a:ext cx="205576" cy="205576"/>
          </a:xfrm>
          <a:prstGeom prst="rect">
            <a:avLst/>
          </a:prstGeom>
          <a:solidFill>
            <a:srgbClr val="3A3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dirty="0" smtClean="0"/>
              <a:t>       </a:t>
            </a:r>
            <a:endParaRPr lang="nl-NL" dirty="0"/>
          </a:p>
        </p:txBody>
      </p:sp>
      <p:sp>
        <p:nvSpPr>
          <p:cNvPr id="19" name="Rechthoek 18"/>
          <p:cNvSpPr/>
          <p:nvPr userDrawn="1"/>
        </p:nvSpPr>
        <p:spPr>
          <a:xfrm>
            <a:off x="7666049" y="6123800"/>
            <a:ext cx="205576" cy="205576"/>
          </a:xfrm>
          <a:prstGeom prst="rect">
            <a:avLst/>
          </a:prstGeom>
          <a:solidFill>
            <a:srgbClr val="998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dirty="0" smtClean="0"/>
              <a:t>       </a:t>
            </a:r>
            <a:endParaRPr lang="nl-NL" dirty="0"/>
          </a:p>
        </p:txBody>
      </p:sp>
      <p:sp>
        <p:nvSpPr>
          <p:cNvPr id="20" name="Rechthoek 19"/>
          <p:cNvSpPr/>
          <p:nvPr userDrawn="1"/>
        </p:nvSpPr>
        <p:spPr>
          <a:xfrm>
            <a:off x="8701916" y="2963847"/>
            <a:ext cx="450838" cy="450838"/>
          </a:xfrm>
          <a:prstGeom prst="rect">
            <a:avLst/>
          </a:prstGeom>
          <a:solidFill>
            <a:srgbClr val="CAC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nl-NL"/>
          </a:p>
        </p:txBody>
      </p:sp>
      <p:pic>
        <p:nvPicPr>
          <p:cNvPr id="44" name="Afbeelding 43" descr="RSM-FullName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3569" y="811594"/>
            <a:ext cx="4770268" cy="540145"/>
          </a:xfrm>
          <a:prstGeom prst="rect">
            <a:avLst/>
          </a:prstGeom>
        </p:spPr>
      </p:pic>
      <p:sp>
        <p:nvSpPr>
          <p:cNvPr id="28" name="Rechthoek 27"/>
          <p:cNvSpPr/>
          <p:nvPr userDrawn="1"/>
        </p:nvSpPr>
        <p:spPr>
          <a:xfrm>
            <a:off x="9670270" y="1515600"/>
            <a:ext cx="187292" cy="502444"/>
          </a:xfrm>
          <a:prstGeom prst="rect">
            <a:avLst/>
          </a:prstGeom>
          <a:solidFill>
            <a:srgbClr val="BD672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nl-NL"/>
          </a:p>
        </p:txBody>
      </p:sp>
      <p:sp>
        <p:nvSpPr>
          <p:cNvPr id="33" name="Rechthoek 32"/>
          <p:cNvSpPr/>
          <p:nvPr userDrawn="1"/>
        </p:nvSpPr>
        <p:spPr>
          <a:xfrm>
            <a:off x="9929834" y="1515600"/>
            <a:ext cx="187292" cy="502444"/>
          </a:xfrm>
          <a:prstGeom prst="rect">
            <a:avLst/>
          </a:prstGeom>
          <a:solidFill>
            <a:srgbClr val="95659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nl-NL"/>
          </a:p>
        </p:txBody>
      </p:sp>
      <p:sp>
        <p:nvSpPr>
          <p:cNvPr id="34" name="Rechthoek 33"/>
          <p:cNvSpPr/>
          <p:nvPr userDrawn="1"/>
        </p:nvSpPr>
        <p:spPr>
          <a:xfrm>
            <a:off x="9151139" y="1515600"/>
            <a:ext cx="187292" cy="502444"/>
          </a:xfrm>
          <a:prstGeom prst="rect">
            <a:avLst/>
          </a:prstGeom>
          <a:solidFill>
            <a:srgbClr val="3C748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nl-NL"/>
          </a:p>
        </p:txBody>
      </p:sp>
      <p:sp>
        <p:nvSpPr>
          <p:cNvPr id="35" name="Rechthoek 34"/>
          <p:cNvSpPr/>
          <p:nvPr userDrawn="1"/>
        </p:nvSpPr>
        <p:spPr>
          <a:xfrm>
            <a:off x="9410705" y="1515600"/>
            <a:ext cx="187292" cy="502444"/>
          </a:xfrm>
          <a:prstGeom prst="rect">
            <a:avLst/>
          </a:prstGeom>
          <a:solidFill>
            <a:srgbClr val="819F3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nl-NL"/>
          </a:p>
        </p:txBody>
      </p:sp>
      <p:sp>
        <p:nvSpPr>
          <p:cNvPr id="37" name="Rechthoek 36"/>
          <p:cNvSpPr/>
          <p:nvPr userDrawn="1"/>
        </p:nvSpPr>
        <p:spPr>
          <a:xfrm>
            <a:off x="6184905" y="5095090"/>
            <a:ext cx="450838" cy="450838"/>
          </a:xfrm>
          <a:prstGeom prst="rect">
            <a:avLst/>
          </a:prstGeom>
          <a:solidFill>
            <a:srgbClr val="956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nl-NL"/>
          </a:p>
        </p:txBody>
      </p:sp>
      <p:sp>
        <p:nvSpPr>
          <p:cNvPr id="39" name="Rechthoek 38"/>
          <p:cNvSpPr/>
          <p:nvPr userDrawn="1"/>
        </p:nvSpPr>
        <p:spPr>
          <a:xfrm>
            <a:off x="8701916" y="4560084"/>
            <a:ext cx="450838" cy="450838"/>
          </a:xfrm>
          <a:prstGeom prst="rect">
            <a:avLst/>
          </a:prstGeom>
          <a:solidFill>
            <a:srgbClr val="3C7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64964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2621-AE00-4B87-B063-07BC0F8A21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886083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 met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hoek 13"/>
          <p:cNvSpPr>
            <a:spLocks noChangeArrowheads="1"/>
          </p:cNvSpPr>
          <p:nvPr userDrawn="1"/>
        </p:nvSpPr>
        <p:spPr bwMode="auto">
          <a:xfrm>
            <a:off x="0" y="1514475"/>
            <a:ext cx="10693400" cy="503238"/>
          </a:xfrm>
          <a:prstGeom prst="rect">
            <a:avLst/>
          </a:prstGeom>
          <a:solidFill>
            <a:srgbClr val="00275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marL="0" marR="0" lvl="0" indent="0" algn="ctr" defTabSz="1041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/>
            </a:endParaRPr>
          </a:p>
        </p:txBody>
      </p:sp>
      <p:pic>
        <p:nvPicPr>
          <p:cNvPr id="42" name="Afbeelding 41" descr="RSM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61428" y="6533379"/>
            <a:ext cx="1511808" cy="5974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8917" y="2524124"/>
            <a:ext cx="4572031" cy="2476501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88916" y="5066515"/>
            <a:ext cx="4572032" cy="1571636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1600" cap="all" baseline="0">
                <a:solidFill>
                  <a:srgbClr val="C5B5A2"/>
                </a:solidFill>
                <a:latin typeface="Arial" pitchFamily="34" charset="0"/>
                <a:cs typeface="Arial" pitchFamily="34" charset="0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44" name="Afbeelding 43" descr="RSM-FullNam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569" y="811594"/>
            <a:ext cx="4770268" cy="540145"/>
          </a:xfrm>
          <a:prstGeom prst="rect">
            <a:avLst/>
          </a:prstGeom>
        </p:spPr>
      </p:pic>
      <p:sp>
        <p:nvSpPr>
          <p:cNvPr id="23" name="Tijdelijke aanduiding voor tekst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88950" y="1637494"/>
            <a:ext cx="9072563" cy="500063"/>
          </a:xfrm>
        </p:spPr>
        <p:txBody>
          <a:bodyPr/>
          <a:lstStyle>
            <a:lvl1pPr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EDIT </a:t>
            </a:r>
            <a:r>
              <a:rPr lang="nl-NL" dirty="0" err="1" smtClean="0"/>
              <a:t>departmental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pic>
        <p:nvPicPr>
          <p:cNvPr id="32" name="Afbeelding 26" descr="Afbeelding1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4003" y="5087912"/>
            <a:ext cx="969264" cy="969264"/>
          </a:xfrm>
          <a:prstGeom prst="rect">
            <a:avLst/>
          </a:prstGeom>
        </p:spPr>
      </p:pic>
      <p:pic>
        <p:nvPicPr>
          <p:cNvPr id="33" name="Afbeelding 27" descr="Afbeelding9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700492" y="3493268"/>
            <a:ext cx="981456" cy="981456"/>
          </a:xfrm>
          <a:prstGeom prst="rect">
            <a:avLst/>
          </a:prstGeom>
        </p:spPr>
      </p:pic>
      <p:pic>
        <p:nvPicPr>
          <p:cNvPr id="34" name="Afbeelding 28" descr="Afbeelding28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702328" y="4567337"/>
            <a:ext cx="457200" cy="451104"/>
          </a:xfrm>
          <a:prstGeom prst="rect">
            <a:avLst/>
          </a:prstGeom>
        </p:spPr>
      </p:pic>
      <p:pic>
        <p:nvPicPr>
          <p:cNvPr id="35" name="Afbeelding 29" descr="Afbeelding29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171200" y="2555872"/>
            <a:ext cx="2456688" cy="2462784"/>
          </a:xfrm>
          <a:prstGeom prst="rect">
            <a:avLst/>
          </a:prstGeom>
        </p:spPr>
      </p:pic>
      <p:sp>
        <p:nvSpPr>
          <p:cNvPr id="36" name="Rechthoek 30"/>
          <p:cNvSpPr>
            <a:spLocks noChangeArrowheads="1"/>
          </p:cNvSpPr>
          <p:nvPr userDrawn="1"/>
        </p:nvSpPr>
        <p:spPr bwMode="auto">
          <a:xfrm>
            <a:off x="6183313" y="5100638"/>
            <a:ext cx="452437" cy="449262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7" name="Rechthoek 31"/>
          <p:cNvSpPr>
            <a:spLocks noChangeArrowheads="1"/>
          </p:cNvSpPr>
          <p:nvPr userDrawn="1"/>
        </p:nvSpPr>
        <p:spPr bwMode="auto">
          <a:xfrm>
            <a:off x="9737725" y="4567238"/>
            <a:ext cx="450850" cy="449262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8" name="Rechthoek 32"/>
          <p:cNvSpPr>
            <a:spLocks noChangeArrowheads="1"/>
          </p:cNvSpPr>
          <p:nvPr userDrawn="1"/>
        </p:nvSpPr>
        <p:spPr bwMode="auto">
          <a:xfrm>
            <a:off x="5894388" y="4803775"/>
            <a:ext cx="204787" cy="204788"/>
          </a:xfrm>
          <a:prstGeom prst="rect">
            <a:avLst/>
          </a:prstGeom>
          <a:solidFill>
            <a:srgbClr val="00275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9" name="Rechthoek 33"/>
          <p:cNvSpPr>
            <a:spLocks noChangeArrowheads="1"/>
          </p:cNvSpPr>
          <p:nvPr userDrawn="1"/>
        </p:nvSpPr>
        <p:spPr bwMode="auto">
          <a:xfrm>
            <a:off x="6718300" y="5100638"/>
            <a:ext cx="206375" cy="204787"/>
          </a:xfrm>
          <a:prstGeom prst="rect">
            <a:avLst/>
          </a:prstGeom>
          <a:solidFill>
            <a:srgbClr val="00275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3" name="Rechthoek 34"/>
          <p:cNvSpPr>
            <a:spLocks noChangeArrowheads="1"/>
          </p:cNvSpPr>
          <p:nvPr userDrawn="1"/>
        </p:nvSpPr>
        <p:spPr bwMode="auto">
          <a:xfrm>
            <a:off x="8702675" y="5091113"/>
            <a:ext cx="204788" cy="204787"/>
          </a:xfrm>
          <a:prstGeom prst="rect">
            <a:avLst/>
          </a:prstGeom>
          <a:solidFill>
            <a:srgbClr val="E2DAD0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</a:rPr>
              <a:t>      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48" name="Rechthoek 35"/>
          <p:cNvSpPr>
            <a:spLocks noChangeArrowheads="1"/>
          </p:cNvSpPr>
          <p:nvPr userDrawn="1"/>
        </p:nvSpPr>
        <p:spPr bwMode="auto">
          <a:xfrm>
            <a:off x="7666038" y="6124575"/>
            <a:ext cx="204787" cy="204788"/>
          </a:xfrm>
          <a:prstGeom prst="rect">
            <a:avLst/>
          </a:prstGeom>
          <a:solidFill>
            <a:srgbClr val="C5B5A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</a:rPr>
              <a:t>      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49" name="Rechthoek 36"/>
          <p:cNvSpPr>
            <a:spLocks noChangeArrowheads="1"/>
          </p:cNvSpPr>
          <p:nvPr userDrawn="1"/>
        </p:nvSpPr>
        <p:spPr bwMode="auto">
          <a:xfrm>
            <a:off x="8702675" y="2963863"/>
            <a:ext cx="452438" cy="450850"/>
          </a:xfrm>
          <a:prstGeom prst="rect">
            <a:avLst/>
          </a:prstGeom>
          <a:solidFill>
            <a:srgbClr val="00275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0" name="Afbeelding 4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804967"/>
            <a:ext cx="2157984" cy="30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0696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>
            <a:spLocks noChangeArrowheads="1"/>
          </p:cNvSpPr>
          <p:nvPr userDrawn="1"/>
        </p:nvSpPr>
        <p:spPr bwMode="auto">
          <a:xfrm>
            <a:off x="0" y="1514475"/>
            <a:ext cx="10693400" cy="503238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  <a:cs typeface="Arial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88950" y="2522538"/>
            <a:ext cx="4570413" cy="2476500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24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488950" y="5065713"/>
            <a:ext cx="4570413" cy="1573212"/>
          </a:xfrm>
        </p:spPr>
        <p:txBody>
          <a:bodyPr/>
          <a:lstStyle>
            <a:lvl1pPr marL="0" indent="0">
              <a:buFont typeface="Arial" charset="0"/>
              <a:buNone/>
              <a:defRPr sz="2100">
                <a:solidFill>
                  <a:srgbClr val="C5B5A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30725" name="Tijdelijke aanduiding voor afbeelding 9" descr="RSM-algemeen-img-large1.png"/>
          <p:cNvPicPr>
            <a:picLocks noChangeAspect="1"/>
          </p:cNvPicPr>
          <p:nvPr userDrawn="1"/>
        </p:nvPicPr>
        <p:blipFill>
          <a:blip r:embed="rId2" cstate="print"/>
          <a:srcRect l="40" r="40"/>
          <a:stretch>
            <a:fillRect/>
          </a:stretch>
        </p:blipFill>
        <p:spPr bwMode="auto">
          <a:xfrm>
            <a:off x="6178550" y="2565400"/>
            <a:ext cx="2439988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Tijdelijke aanduiding voor afbeelding 6" descr="RSM-algemeen-img-small1.png"/>
          <p:cNvPicPr>
            <a:picLocks noChangeAspect="1"/>
          </p:cNvPicPr>
          <p:nvPr userDrawn="1"/>
        </p:nvPicPr>
        <p:blipFill>
          <a:blip r:embed="rId3" cstate="print"/>
          <a:srcRect l="40720" t="74751" r="50568" b="12230"/>
          <a:stretch>
            <a:fillRect/>
          </a:stretch>
        </p:blipFill>
        <p:spPr bwMode="auto">
          <a:xfrm>
            <a:off x="8709025" y="4572000"/>
            <a:ext cx="4460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hoek 11"/>
          <p:cNvSpPr>
            <a:spLocks noChangeArrowheads="1"/>
          </p:cNvSpPr>
          <p:nvPr userDrawn="1"/>
        </p:nvSpPr>
        <p:spPr bwMode="auto">
          <a:xfrm>
            <a:off x="6183313" y="5100638"/>
            <a:ext cx="452437" cy="449262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  <a:cs typeface="Arial"/>
            </a:endParaRPr>
          </a:p>
        </p:txBody>
      </p:sp>
      <p:sp>
        <p:nvSpPr>
          <p:cNvPr id="13" name="Rechthoek 12"/>
          <p:cNvSpPr>
            <a:spLocks noChangeArrowheads="1"/>
          </p:cNvSpPr>
          <p:nvPr userDrawn="1"/>
        </p:nvSpPr>
        <p:spPr bwMode="auto">
          <a:xfrm>
            <a:off x="9737725" y="4567238"/>
            <a:ext cx="450850" cy="449262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  <a:cs typeface="Arial"/>
            </a:endParaRPr>
          </a:p>
        </p:txBody>
      </p:sp>
      <p:pic>
        <p:nvPicPr>
          <p:cNvPr id="30729" name="Afbeelding 14" descr="Masters-main-Rotterdam-shst.png"/>
          <p:cNvPicPr>
            <a:picLocks noChangeAspect="1"/>
          </p:cNvPicPr>
          <p:nvPr userDrawn="1"/>
        </p:nvPicPr>
        <p:blipFill>
          <a:blip r:embed="rId4" cstate="print"/>
          <a:srcRect l="26167" t="2167" r="32295" b="35742"/>
          <a:stretch>
            <a:fillRect/>
          </a:stretch>
        </p:blipFill>
        <p:spPr bwMode="auto">
          <a:xfrm>
            <a:off x="8705850" y="3502025"/>
            <a:ext cx="9715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Afbeelding 15" descr="RSM-logo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59813" y="6534150"/>
            <a:ext cx="15144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Afbeelding 16" descr="Masters-main-campus-151009-.png"/>
          <p:cNvPicPr>
            <a:picLocks noChangeAspect="1"/>
          </p:cNvPicPr>
          <p:nvPr userDrawn="1"/>
        </p:nvPicPr>
        <p:blipFill>
          <a:blip r:embed="rId6" cstate="print"/>
          <a:srcRect l="3261" t="360" r="1477" b="36134"/>
          <a:stretch>
            <a:fillRect/>
          </a:stretch>
        </p:blipFill>
        <p:spPr bwMode="auto">
          <a:xfrm>
            <a:off x="7667625" y="5095875"/>
            <a:ext cx="95726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hthoek 17"/>
          <p:cNvSpPr>
            <a:spLocks noChangeArrowheads="1"/>
          </p:cNvSpPr>
          <p:nvPr userDrawn="1"/>
        </p:nvSpPr>
        <p:spPr bwMode="auto">
          <a:xfrm>
            <a:off x="5894388" y="4803775"/>
            <a:ext cx="204787" cy="204788"/>
          </a:xfrm>
          <a:prstGeom prst="rect">
            <a:avLst/>
          </a:prstGeom>
          <a:solidFill>
            <a:srgbClr val="00275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  <a:cs typeface="Arial"/>
            </a:endParaRPr>
          </a:p>
        </p:txBody>
      </p:sp>
      <p:sp>
        <p:nvSpPr>
          <p:cNvPr id="19" name="Rechthoek 18"/>
          <p:cNvSpPr>
            <a:spLocks noChangeArrowheads="1"/>
          </p:cNvSpPr>
          <p:nvPr userDrawn="1"/>
        </p:nvSpPr>
        <p:spPr bwMode="auto">
          <a:xfrm>
            <a:off x="6718300" y="5100638"/>
            <a:ext cx="206375" cy="204787"/>
          </a:xfrm>
          <a:prstGeom prst="rect">
            <a:avLst/>
          </a:prstGeom>
          <a:solidFill>
            <a:srgbClr val="00275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  <a:cs typeface="Arial"/>
            </a:endParaRPr>
          </a:p>
        </p:txBody>
      </p:sp>
      <p:sp>
        <p:nvSpPr>
          <p:cNvPr id="20" name="Rechthoek 19"/>
          <p:cNvSpPr>
            <a:spLocks noChangeArrowheads="1"/>
          </p:cNvSpPr>
          <p:nvPr userDrawn="1"/>
        </p:nvSpPr>
        <p:spPr bwMode="auto">
          <a:xfrm>
            <a:off x="8702675" y="5091113"/>
            <a:ext cx="204788" cy="204787"/>
          </a:xfrm>
          <a:prstGeom prst="rect">
            <a:avLst/>
          </a:prstGeom>
          <a:solidFill>
            <a:srgbClr val="E2DAD0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cs typeface="Arial"/>
              </a:rPr>
              <a:t>       </a:t>
            </a:r>
            <a:endParaRPr lang="nl-NL">
              <a:solidFill>
                <a:srgbClr val="FFFFFF"/>
              </a:solidFill>
              <a:cs typeface="Arial"/>
            </a:endParaRPr>
          </a:p>
        </p:txBody>
      </p:sp>
      <p:sp>
        <p:nvSpPr>
          <p:cNvPr id="21" name="Rechthoek 20"/>
          <p:cNvSpPr>
            <a:spLocks noChangeArrowheads="1"/>
          </p:cNvSpPr>
          <p:nvPr userDrawn="1"/>
        </p:nvSpPr>
        <p:spPr bwMode="auto">
          <a:xfrm>
            <a:off x="7666038" y="6124575"/>
            <a:ext cx="204787" cy="204788"/>
          </a:xfrm>
          <a:prstGeom prst="rect">
            <a:avLst/>
          </a:prstGeom>
          <a:solidFill>
            <a:srgbClr val="C5B5A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cs typeface="Arial"/>
              </a:rPr>
              <a:t>       </a:t>
            </a:r>
            <a:endParaRPr lang="nl-NL">
              <a:solidFill>
                <a:srgbClr val="FFFFFF"/>
              </a:solidFill>
              <a:cs typeface="Arial"/>
            </a:endParaRPr>
          </a:p>
        </p:txBody>
      </p:sp>
      <p:sp>
        <p:nvSpPr>
          <p:cNvPr id="22" name="Rechthoek 21"/>
          <p:cNvSpPr>
            <a:spLocks noChangeArrowheads="1"/>
          </p:cNvSpPr>
          <p:nvPr userDrawn="1"/>
        </p:nvSpPr>
        <p:spPr bwMode="auto">
          <a:xfrm>
            <a:off x="8702675" y="2963863"/>
            <a:ext cx="452438" cy="450850"/>
          </a:xfrm>
          <a:prstGeom prst="rect">
            <a:avLst/>
          </a:prstGeom>
          <a:solidFill>
            <a:srgbClr val="00275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  <a:cs typeface="Arial"/>
            </a:endParaRPr>
          </a:p>
        </p:txBody>
      </p:sp>
      <p:pic>
        <p:nvPicPr>
          <p:cNvPr id="30737" name="Afbeelding 22" descr="RSM-FullName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809625"/>
            <a:ext cx="47704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57870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E46D2-5C73-4DA6-858F-2F361CEE811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E46D2-5C73-4DA6-858F-2F361CEE811D}" type="slidenum">
              <a:rPr lang="nl-NL">
                <a:cs typeface="Arial"/>
              </a:rPr>
              <a:pPr/>
              <a:t>‹nr.›</a:t>
            </a:fld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91016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C8C4D-CB18-4006-84AD-6725E0668638}" type="slidenum">
              <a:rPr lang="nl-NL">
                <a:cs typeface="Arial"/>
              </a:rPr>
              <a:pPr/>
              <a:t>‹nr.›</a:t>
            </a:fld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11065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cap="all" baseline="0"/>
            </a:lvl1pPr>
          </a:lstStyle>
          <a:p>
            <a:r>
              <a:rPr lang="de-DE" dirty="0" smtClean="0"/>
              <a:t>Titelmasterformat durch Klicken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98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9255" y="279400"/>
            <a:ext cx="8576574" cy="644525"/>
          </a:xfrm>
        </p:spPr>
        <p:txBody>
          <a:bodyPr/>
          <a:lstStyle>
            <a:lvl1pPr>
              <a:defRPr sz="3200" cap="all" baseline="0"/>
            </a:lvl1pPr>
          </a:lstStyle>
          <a:p>
            <a:r>
              <a:rPr lang="de-DE" dirty="0" smtClean="0"/>
              <a:t>Titelmasterformat durch Klicken 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1379538" y="1712685"/>
            <a:ext cx="8591550" cy="4949371"/>
          </a:xfrm>
        </p:spPr>
        <p:txBody>
          <a:bodyPr/>
          <a:lstStyle>
            <a:lvl1pPr marL="390525" indent="-390525"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9752089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4675" y="1492250"/>
            <a:ext cx="4137025" cy="507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4100" y="1492250"/>
            <a:ext cx="4138613" cy="507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44727-D46E-4CF0-A7A7-1514964D3666}" type="slidenum">
              <a:rPr lang="nl-NL">
                <a:cs typeface="Arial"/>
              </a:rPr>
              <a:pPr/>
              <a:t>‹nr.›</a:t>
            </a:fld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810248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AF830-A586-45C3-BE98-523A08834A9A}" type="slidenum">
              <a:rPr lang="nl-NL">
                <a:cs typeface="Arial"/>
              </a:rPr>
              <a:pPr/>
              <a:t>‹nr.›</a:t>
            </a:fld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280755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3ACC4-E50B-41C7-B991-0BDD85A51667}" type="slidenum">
              <a:rPr lang="nl-NL">
                <a:cs typeface="Arial"/>
              </a:rPr>
              <a:pPr/>
              <a:t>‹nr.›</a:t>
            </a:fld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30121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7E638-E927-484A-B90E-FEC4272E8DB2}" type="slidenum">
              <a:rPr lang="nl-NL">
                <a:cs typeface="Arial"/>
              </a:rPr>
              <a:pPr/>
              <a:t>‹nr.›</a:t>
            </a:fld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6012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7218C-C93D-4913-9E7D-DDD050CA1C54}" type="slidenum">
              <a:rPr lang="nl-NL">
                <a:cs typeface="Arial"/>
              </a:rPr>
              <a:pPr/>
              <a:t>‹nr.›</a:t>
            </a:fld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759024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86C27-C928-4B82-B123-86295CA2EA7E}" type="slidenum">
              <a:rPr lang="nl-NL">
                <a:cs typeface="Arial"/>
              </a:rPr>
              <a:pPr/>
              <a:t>‹nr.›</a:t>
            </a:fld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62590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C8C4D-CB18-4006-84AD-6725E0668638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9CCFA-E035-4509-8314-FFE14675E07E}" type="slidenum">
              <a:rPr lang="nl-NL">
                <a:cs typeface="Arial"/>
              </a:rPr>
              <a:pPr/>
              <a:t>‹nr.›</a:t>
            </a:fld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40198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6100" y="279400"/>
            <a:ext cx="2106613" cy="6284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4675" y="279400"/>
            <a:ext cx="6169025" cy="6284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0AA7C-7D21-40C3-95E4-3DCA06B01EED}" type="slidenum">
              <a:rPr lang="nl-NL">
                <a:cs typeface="Arial"/>
              </a:rPr>
              <a:pPr/>
              <a:t>‹nr.›</a:t>
            </a:fld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197623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20" descr="Masters-main-img_005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7" t="13316" r="18768" b="9920"/>
          <a:stretch>
            <a:fillRect/>
          </a:stretch>
        </p:blipFill>
        <p:spPr bwMode="auto">
          <a:xfrm>
            <a:off x="248770" y="509336"/>
            <a:ext cx="824283" cy="81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9"/>
          <p:cNvSpPr/>
          <p:nvPr userDrawn="1"/>
        </p:nvSpPr>
        <p:spPr>
          <a:xfrm>
            <a:off x="0" y="1008169"/>
            <a:ext cx="215353" cy="19254"/>
          </a:xfrm>
          <a:prstGeom prst="rect">
            <a:avLst/>
          </a:prstGeom>
          <a:solidFill>
            <a:srgbClr val="EF8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hthoek 10"/>
          <p:cNvSpPr/>
          <p:nvPr userDrawn="1"/>
        </p:nvSpPr>
        <p:spPr>
          <a:xfrm>
            <a:off x="1108327" y="1008169"/>
            <a:ext cx="9585073" cy="19254"/>
          </a:xfrm>
          <a:prstGeom prst="rect">
            <a:avLst/>
          </a:prstGeom>
          <a:solidFill>
            <a:srgbClr val="EF8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chthoek 12"/>
          <p:cNvSpPr/>
          <p:nvPr userDrawn="1"/>
        </p:nvSpPr>
        <p:spPr>
          <a:xfrm>
            <a:off x="659056" y="1361728"/>
            <a:ext cx="128097" cy="129522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hthoek 13"/>
          <p:cNvSpPr/>
          <p:nvPr userDrawn="1"/>
        </p:nvSpPr>
        <p:spPr>
          <a:xfrm>
            <a:off x="1112041" y="1076431"/>
            <a:ext cx="246913" cy="246791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      </a:t>
            </a:r>
            <a:endParaRPr lang="nl-NL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hthoek 14"/>
          <p:cNvSpPr/>
          <p:nvPr userDrawn="1"/>
        </p:nvSpPr>
        <p:spPr>
          <a:xfrm>
            <a:off x="826141" y="1363479"/>
            <a:ext cx="248770" cy="248542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      </a:t>
            </a:r>
            <a:endParaRPr lang="nl-NL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Rechthoek 15"/>
          <p:cNvSpPr/>
          <p:nvPr userDrawn="1"/>
        </p:nvSpPr>
        <p:spPr>
          <a:xfrm>
            <a:off x="824283" y="1655777"/>
            <a:ext cx="129955" cy="127772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Rechthoek 16"/>
          <p:cNvSpPr/>
          <p:nvPr userDrawn="1"/>
        </p:nvSpPr>
        <p:spPr>
          <a:xfrm>
            <a:off x="1115754" y="1361728"/>
            <a:ext cx="128097" cy="129522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Afbeelding 17" descr="RSM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103" y="6757880"/>
            <a:ext cx="1190013" cy="47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46029" y="504007"/>
            <a:ext cx="825534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6238" y="280170"/>
            <a:ext cx="8400363" cy="642942"/>
          </a:xfrm>
        </p:spPr>
        <p:txBody>
          <a:bodyPr lIns="0" tIns="0" rIns="0" bIns="0" anchor="b">
            <a:noAutofit/>
          </a:bodyPr>
          <a:lstStyle>
            <a:lvl1pPr algn="l">
              <a:defRPr sz="21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9" y="1494616"/>
            <a:ext cx="8429684" cy="5072098"/>
          </a:xfr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14"/>
          </p:nvPr>
        </p:nvSpPr>
        <p:spPr>
          <a:xfrm>
            <a:off x="7062100" y="7209455"/>
            <a:ext cx="1642997" cy="287048"/>
          </a:xfrm>
        </p:spPr>
        <p:txBody>
          <a:bodyPr lIns="104306" tIns="52153" rIns="104306" bIns="52153"/>
          <a:lstStyle>
            <a:lvl1pPr>
              <a:defRPr sz="1000" dirty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1845355" y="7209455"/>
            <a:ext cx="5144343" cy="287048"/>
          </a:xfrm>
        </p:spPr>
        <p:txBody>
          <a:bodyPr lIns="104306" tIns="52153" rIns="104306" bIns="52153">
            <a:normAutofit/>
          </a:bodyPr>
          <a:lstStyle>
            <a:lvl1pPr algn="l">
              <a:defRPr sz="1000" smtClean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6" name="Tijdelijke aanduiding voor dianummer 5"/>
          <p:cNvSpPr>
            <a:spLocks noGrp="1"/>
          </p:cNvSpPr>
          <p:nvPr>
            <p:ph type="sldNum" sz="quarter" idx="16"/>
          </p:nvPr>
        </p:nvSpPr>
        <p:spPr>
          <a:xfrm>
            <a:off x="131812" y="7209455"/>
            <a:ext cx="1572449" cy="287048"/>
          </a:xfrm>
          <a:prstGeom prst="rect">
            <a:avLst/>
          </a:prstGeom>
        </p:spPr>
        <p:txBody>
          <a:bodyPr lIns="104306" tIns="52153" rIns="104306" bIns="52153"/>
          <a:lstStyle>
            <a:lvl1pPr algn="l">
              <a:defRPr sz="1000" smtClean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210053F-DD48-44DF-BEA8-AE6EB117061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879591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>
            <a:spLocks noChangeArrowheads="1"/>
          </p:cNvSpPr>
          <p:nvPr userDrawn="1"/>
        </p:nvSpPr>
        <p:spPr bwMode="auto">
          <a:xfrm>
            <a:off x="0" y="1514475"/>
            <a:ext cx="10693400" cy="503238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  <a:cs typeface="Arial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88950" y="2522538"/>
            <a:ext cx="4570413" cy="2476500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24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488950" y="5065713"/>
            <a:ext cx="4570413" cy="1573212"/>
          </a:xfrm>
        </p:spPr>
        <p:txBody>
          <a:bodyPr/>
          <a:lstStyle>
            <a:lvl1pPr marL="0" indent="0">
              <a:buFont typeface="Arial" charset="0"/>
              <a:buNone/>
              <a:defRPr sz="2100">
                <a:solidFill>
                  <a:srgbClr val="C5B5A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30725" name="Tijdelijke aanduiding voor afbeelding 9" descr="RSM-algemeen-img-large1.png"/>
          <p:cNvPicPr>
            <a:picLocks noChangeAspect="1"/>
          </p:cNvPicPr>
          <p:nvPr userDrawn="1"/>
        </p:nvPicPr>
        <p:blipFill>
          <a:blip r:embed="rId2" cstate="print"/>
          <a:srcRect l="40" r="40"/>
          <a:stretch>
            <a:fillRect/>
          </a:stretch>
        </p:blipFill>
        <p:spPr bwMode="auto">
          <a:xfrm>
            <a:off x="6178550" y="2565400"/>
            <a:ext cx="2439988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Tijdelijke aanduiding voor afbeelding 6" descr="RSM-algemeen-img-small1.png"/>
          <p:cNvPicPr>
            <a:picLocks noChangeAspect="1"/>
          </p:cNvPicPr>
          <p:nvPr userDrawn="1"/>
        </p:nvPicPr>
        <p:blipFill>
          <a:blip r:embed="rId3" cstate="print"/>
          <a:srcRect l="40720" t="74751" r="50568" b="12230"/>
          <a:stretch>
            <a:fillRect/>
          </a:stretch>
        </p:blipFill>
        <p:spPr bwMode="auto">
          <a:xfrm>
            <a:off x="8709025" y="4572000"/>
            <a:ext cx="4460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hoek 11"/>
          <p:cNvSpPr>
            <a:spLocks noChangeArrowheads="1"/>
          </p:cNvSpPr>
          <p:nvPr userDrawn="1"/>
        </p:nvSpPr>
        <p:spPr bwMode="auto">
          <a:xfrm>
            <a:off x="6183313" y="5100638"/>
            <a:ext cx="452437" cy="449262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  <a:cs typeface="Arial"/>
            </a:endParaRPr>
          </a:p>
        </p:txBody>
      </p:sp>
      <p:sp>
        <p:nvSpPr>
          <p:cNvPr id="13" name="Rechthoek 12"/>
          <p:cNvSpPr>
            <a:spLocks noChangeArrowheads="1"/>
          </p:cNvSpPr>
          <p:nvPr userDrawn="1"/>
        </p:nvSpPr>
        <p:spPr bwMode="auto">
          <a:xfrm>
            <a:off x="9737725" y="4567238"/>
            <a:ext cx="450850" cy="449262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  <a:cs typeface="Arial"/>
            </a:endParaRPr>
          </a:p>
        </p:txBody>
      </p:sp>
      <p:pic>
        <p:nvPicPr>
          <p:cNvPr id="30729" name="Afbeelding 14" descr="Masters-main-Rotterdam-shst.png"/>
          <p:cNvPicPr>
            <a:picLocks noChangeAspect="1"/>
          </p:cNvPicPr>
          <p:nvPr userDrawn="1"/>
        </p:nvPicPr>
        <p:blipFill>
          <a:blip r:embed="rId4" cstate="print"/>
          <a:srcRect l="26167" t="2167" r="32295" b="35742"/>
          <a:stretch>
            <a:fillRect/>
          </a:stretch>
        </p:blipFill>
        <p:spPr bwMode="auto">
          <a:xfrm>
            <a:off x="8705850" y="3502025"/>
            <a:ext cx="9715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Afbeelding 15" descr="RSM-logo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59813" y="6534150"/>
            <a:ext cx="15144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Afbeelding 16" descr="Masters-main-campus-151009-.png"/>
          <p:cNvPicPr>
            <a:picLocks noChangeAspect="1"/>
          </p:cNvPicPr>
          <p:nvPr userDrawn="1"/>
        </p:nvPicPr>
        <p:blipFill>
          <a:blip r:embed="rId6" cstate="print"/>
          <a:srcRect l="3261" t="360" r="1477" b="36134"/>
          <a:stretch>
            <a:fillRect/>
          </a:stretch>
        </p:blipFill>
        <p:spPr bwMode="auto">
          <a:xfrm>
            <a:off x="7667625" y="5095875"/>
            <a:ext cx="95726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hthoek 17"/>
          <p:cNvSpPr>
            <a:spLocks noChangeArrowheads="1"/>
          </p:cNvSpPr>
          <p:nvPr userDrawn="1"/>
        </p:nvSpPr>
        <p:spPr bwMode="auto">
          <a:xfrm>
            <a:off x="5894388" y="4803775"/>
            <a:ext cx="204787" cy="204788"/>
          </a:xfrm>
          <a:prstGeom prst="rect">
            <a:avLst/>
          </a:prstGeom>
          <a:solidFill>
            <a:srgbClr val="00275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  <a:cs typeface="Arial"/>
            </a:endParaRPr>
          </a:p>
        </p:txBody>
      </p:sp>
      <p:sp>
        <p:nvSpPr>
          <p:cNvPr id="19" name="Rechthoek 18"/>
          <p:cNvSpPr>
            <a:spLocks noChangeArrowheads="1"/>
          </p:cNvSpPr>
          <p:nvPr userDrawn="1"/>
        </p:nvSpPr>
        <p:spPr bwMode="auto">
          <a:xfrm>
            <a:off x="6718300" y="5100638"/>
            <a:ext cx="206375" cy="204787"/>
          </a:xfrm>
          <a:prstGeom prst="rect">
            <a:avLst/>
          </a:prstGeom>
          <a:solidFill>
            <a:srgbClr val="00275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  <a:cs typeface="Arial"/>
            </a:endParaRPr>
          </a:p>
        </p:txBody>
      </p:sp>
      <p:sp>
        <p:nvSpPr>
          <p:cNvPr id="20" name="Rechthoek 19"/>
          <p:cNvSpPr>
            <a:spLocks noChangeArrowheads="1"/>
          </p:cNvSpPr>
          <p:nvPr userDrawn="1"/>
        </p:nvSpPr>
        <p:spPr bwMode="auto">
          <a:xfrm>
            <a:off x="8702675" y="5091113"/>
            <a:ext cx="204788" cy="204787"/>
          </a:xfrm>
          <a:prstGeom prst="rect">
            <a:avLst/>
          </a:prstGeom>
          <a:solidFill>
            <a:srgbClr val="E2DAD0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cs typeface="Arial"/>
              </a:rPr>
              <a:t>       </a:t>
            </a:r>
            <a:endParaRPr lang="nl-NL">
              <a:solidFill>
                <a:srgbClr val="FFFFFF"/>
              </a:solidFill>
              <a:cs typeface="Arial"/>
            </a:endParaRPr>
          </a:p>
        </p:txBody>
      </p:sp>
      <p:sp>
        <p:nvSpPr>
          <p:cNvPr id="21" name="Rechthoek 20"/>
          <p:cNvSpPr>
            <a:spLocks noChangeArrowheads="1"/>
          </p:cNvSpPr>
          <p:nvPr userDrawn="1"/>
        </p:nvSpPr>
        <p:spPr bwMode="auto">
          <a:xfrm>
            <a:off x="7666038" y="6124575"/>
            <a:ext cx="204787" cy="204788"/>
          </a:xfrm>
          <a:prstGeom prst="rect">
            <a:avLst/>
          </a:prstGeom>
          <a:solidFill>
            <a:srgbClr val="C5B5A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cs typeface="Arial"/>
              </a:rPr>
              <a:t>       </a:t>
            </a:r>
            <a:endParaRPr lang="nl-NL">
              <a:solidFill>
                <a:srgbClr val="FFFFFF"/>
              </a:solidFill>
              <a:cs typeface="Arial"/>
            </a:endParaRPr>
          </a:p>
        </p:txBody>
      </p:sp>
      <p:sp>
        <p:nvSpPr>
          <p:cNvPr id="22" name="Rechthoek 21"/>
          <p:cNvSpPr>
            <a:spLocks noChangeArrowheads="1"/>
          </p:cNvSpPr>
          <p:nvPr userDrawn="1"/>
        </p:nvSpPr>
        <p:spPr bwMode="auto">
          <a:xfrm>
            <a:off x="8702675" y="2963863"/>
            <a:ext cx="452438" cy="450850"/>
          </a:xfrm>
          <a:prstGeom prst="rect">
            <a:avLst/>
          </a:prstGeom>
          <a:solidFill>
            <a:srgbClr val="00275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  <a:cs typeface="Arial"/>
            </a:endParaRPr>
          </a:p>
        </p:txBody>
      </p:sp>
      <p:pic>
        <p:nvPicPr>
          <p:cNvPr id="30737" name="Afbeelding 22" descr="RSM-FullName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809625"/>
            <a:ext cx="47704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64260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E46D2-5C73-4DA6-858F-2F361CEE811D}" type="slidenum">
              <a:rPr lang="nl-NL">
                <a:cs typeface="Arial"/>
              </a:rPr>
              <a:pPr/>
              <a:t>‹nr.›</a:t>
            </a:fld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54735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C8C4D-CB18-4006-84AD-6725E0668638}" type="slidenum">
              <a:rPr lang="nl-NL">
                <a:cs typeface="Arial"/>
              </a:rPr>
              <a:pPr/>
              <a:t>‹nr.›</a:t>
            </a:fld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54981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cap="all" baseline="0"/>
            </a:lvl1pPr>
          </a:lstStyle>
          <a:p>
            <a:r>
              <a:rPr lang="de-DE" dirty="0" smtClean="0"/>
              <a:t>Titelmasterformat durch Klicken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793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9255" y="279400"/>
            <a:ext cx="8576574" cy="644525"/>
          </a:xfrm>
        </p:spPr>
        <p:txBody>
          <a:bodyPr/>
          <a:lstStyle>
            <a:lvl1pPr>
              <a:defRPr sz="3200" cap="all" baseline="0"/>
            </a:lvl1pPr>
          </a:lstStyle>
          <a:p>
            <a:r>
              <a:rPr lang="de-DE" dirty="0" smtClean="0"/>
              <a:t>Titelmasterformat durch Klicken 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1379538" y="1712685"/>
            <a:ext cx="8591550" cy="4949371"/>
          </a:xfrm>
        </p:spPr>
        <p:txBody>
          <a:bodyPr/>
          <a:lstStyle>
            <a:lvl1pPr marL="390525" indent="-390525"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3152343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4675" y="1492250"/>
            <a:ext cx="4137025" cy="507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4100" y="1492250"/>
            <a:ext cx="4138613" cy="507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44727-D46E-4CF0-A7A7-1514964D3666}" type="slidenum">
              <a:rPr lang="nl-NL">
                <a:cs typeface="Arial"/>
              </a:rPr>
              <a:pPr/>
              <a:t>‹nr.›</a:t>
            </a:fld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223578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AF830-A586-45C3-BE98-523A08834A9A}" type="slidenum">
              <a:rPr lang="nl-NL">
                <a:cs typeface="Arial"/>
              </a:rPr>
              <a:pPr/>
              <a:t>‹nr.›</a:t>
            </a:fld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208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cap="all" baseline="0"/>
            </a:lvl1pPr>
          </a:lstStyle>
          <a:p>
            <a:r>
              <a:rPr lang="de-DE" dirty="0" smtClean="0"/>
              <a:t>Titelmasterformat durch Klicken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779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3ACC4-E50B-41C7-B991-0BDD85A51667}" type="slidenum">
              <a:rPr lang="nl-NL">
                <a:cs typeface="Arial"/>
              </a:rPr>
              <a:pPr/>
              <a:t>‹nr.›</a:t>
            </a:fld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326541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7E638-E927-484A-B90E-FEC4272E8DB2}" type="slidenum">
              <a:rPr lang="nl-NL">
                <a:cs typeface="Arial"/>
              </a:rPr>
              <a:pPr/>
              <a:t>‹nr.›</a:t>
            </a:fld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46790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7218C-C93D-4913-9E7D-DDD050CA1C54}" type="slidenum">
              <a:rPr lang="nl-NL">
                <a:cs typeface="Arial"/>
              </a:rPr>
              <a:pPr/>
              <a:t>‹nr.›</a:t>
            </a:fld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26196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86C27-C928-4B82-B123-86295CA2EA7E}" type="slidenum">
              <a:rPr lang="nl-NL">
                <a:cs typeface="Arial"/>
              </a:rPr>
              <a:pPr/>
              <a:t>‹nr.›</a:t>
            </a:fld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532941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9CCFA-E035-4509-8314-FFE14675E07E}" type="slidenum">
              <a:rPr lang="nl-NL">
                <a:cs typeface="Arial"/>
              </a:rPr>
              <a:pPr/>
              <a:t>‹nr.›</a:t>
            </a:fld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22562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6100" y="279400"/>
            <a:ext cx="2106613" cy="6284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4675" y="279400"/>
            <a:ext cx="6169025" cy="6284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0AA7C-7D21-40C3-95E4-3DCA06B01EED}" type="slidenum">
              <a:rPr lang="nl-NL">
                <a:cs typeface="Arial"/>
              </a:rPr>
              <a:pPr/>
              <a:t>‹nr.›</a:t>
            </a:fld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133893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20" descr="Masters-main-img_005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7" t="13316" r="18768" b="9920"/>
          <a:stretch>
            <a:fillRect/>
          </a:stretch>
        </p:blipFill>
        <p:spPr bwMode="auto">
          <a:xfrm>
            <a:off x="248770" y="509336"/>
            <a:ext cx="824283" cy="81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9"/>
          <p:cNvSpPr/>
          <p:nvPr userDrawn="1"/>
        </p:nvSpPr>
        <p:spPr>
          <a:xfrm>
            <a:off x="0" y="1008169"/>
            <a:ext cx="215353" cy="19254"/>
          </a:xfrm>
          <a:prstGeom prst="rect">
            <a:avLst/>
          </a:prstGeom>
          <a:solidFill>
            <a:srgbClr val="EF8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hthoek 10"/>
          <p:cNvSpPr/>
          <p:nvPr userDrawn="1"/>
        </p:nvSpPr>
        <p:spPr>
          <a:xfrm>
            <a:off x="1108327" y="1008169"/>
            <a:ext cx="9585073" cy="19254"/>
          </a:xfrm>
          <a:prstGeom prst="rect">
            <a:avLst/>
          </a:prstGeom>
          <a:solidFill>
            <a:srgbClr val="EF8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chthoek 12"/>
          <p:cNvSpPr/>
          <p:nvPr userDrawn="1"/>
        </p:nvSpPr>
        <p:spPr>
          <a:xfrm>
            <a:off x="659056" y="1361728"/>
            <a:ext cx="128097" cy="129522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hthoek 13"/>
          <p:cNvSpPr/>
          <p:nvPr userDrawn="1"/>
        </p:nvSpPr>
        <p:spPr>
          <a:xfrm>
            <a:off x="1112041" y="1076431"/>
            <a:ext cx="246913" cy="246791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      </a:t>
            </a:r>
            <a:endParaRPr lang="nl-NL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hthoek 14"/>
          <p:cNvSpPr/>
          <p:nvPr userDrawn="1"/>
        </p:nvSpPr>
        <p:spPr>
          <a:xfrm>
            <a:off x="826141" y="1363479"/>
            <a:ext cx="248770" cy="248542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      </a:t>
            </a:r>
            <a:endParaRPr lang="nl-NL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Rechthoek 15"/>
          <p:cNvSpPr/>
          <p:nvPr userDrawn="1"/>
        </p:nvSpPr>
        <p:spPr>
          <a:xfrm>
            <a:off x="824283" y="1655777"/>
            <a:ext cx="129955" cy="127772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Rechthoek 16"/>
          <p:cNvSpPr/>
          <p:nvPr userDrawn="1"/>
        </p:nvSpPr>
        <p:spPr>
          <a:xfrm>
            <a:off x="1115754" y="1361728"/>
            <a:ext cx="128097" cy="129522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Afbeelding 17" descr="RSM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103" y="6757880"/>
            <a:ext cx="1190013" cy="47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46029" y="504007"/>
            <a:ext cx="825534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6238" y="280170"/>
            <a:ext cx="8400363" cy="642942"/>
          </a:xfrm>
        </p:spPr>
        <p:txBody>
          <a:bodyPr lIns="0" tIns="0" rIns="0" bIns="0" anchor="b">
            <a:noAutofit/>
          </a:bodyPr>
          <a:lstStyle>
            <a:lvl1pPr algn="l">
              <a:defRPr sz="21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9" y="1494616"/>
            <a:ext cx="8429684" cy="5072098"/>
          </a:xfr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14"/>
          </p:nvPr>
        </p:nvSpPr>
        <p:spPr>
          <a:xfrm>
            <a:off x="7062100" y="7209455"/>
            <a:ext cx="1642997" cy="287048"/>
          </a:xfrm>
        </p:spPr>
        <p:txBody>
          <a:bodyPr lIns="104306" tIns="52153" rIns="104306" bIns="52153"/>
          <a:lstStyle>
            <a:lvl1pPr>
              <a:defRPr sz="1000" dirty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1845355" y="7209455"/>
            <a:ext cx="5144343" cy="287048"/>
          </a:xfrm>
        </p:spPr>
        <p:txBody>
          <a:bodyPr lIns="104306" tIns="52153" rIns="104306" bIns="52153">
            <a:normAutofit/>
          </a:bodyPr>
          <a:lstStyle>
            <a:lvl1pPr algn="l">
              <a:defRPr sz="1000" smtClean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6" name="Tijdelijke aanduiding voor dianummer 5"/>
          <p:cNvSpPr>
            <a:spLocks noGrp="1"/>
          </p:cNvSpPr>
          <p:nvPr>
            <p:ph type="sldNum" sz="quarter" idx="16"/>
          </p:nvPr>
        </p:nvSpPr>
        <p:spPr>
          <a:xfrm>
            <a:off x="131812" y="7209455"/>
            <a:ext cx="1572449" cy="287048"/>
          </a:xfrm>
          <a:prstGeom prst="rect">
            <a:avLst/>
          </a:prstGeom>
        </p:spPr>
        <p:txBody>
          <a:bodyPr lIns="104306" tIns="52153" rIns="104306" bIns="52153"/>
          <a:lstStyle>
            <a:lvl1pPr algn="l">
              <a:defRPr sz="1000" smtClean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210053F-DD48-44DF-BEA8-AE6EB117061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48586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9255" y="279400"/>
            <a:ext cx="8576574" cy="644525"/>
          </a:xfrm>
        </p:spPr>
        <p:txBody>
          <a:bodyPr/>
          <a:lstStyle>
            <a:lvl1pPr>
              <a:defRPr sz="3200" cap="all" baseline="0"/>
            </a:lvl1pPr>
          </a:lstStyle>
          <a:p>
            <a:r>
              <a:rPr lang="de-DE" dirty="0" smtClean="0"/>
              <a:t>Titelmasterformat durch Klicken 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1379538" y="1712685"/>
            <a:ext cx="8591550" cy="4949371"/>
          </a:xfrm>
        </p:spPr>
        <p:txBody>
          <a:bodyPr/>
          <a:lstStyle>
            <a:lvl1pPr marL="390525" indent="-390525"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9206055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4675" y="1492250"/>
            <a:ext cx="4137025" cy="507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4100" y="1492250"/>
            <a:ext cx="4138613" cy="507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44727-D46E-4CF0-A7A7-1514964D3666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AF830-A586-45C3-BE98-523A08834A9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3ACC4-E50B-41C7-B991-0BDD85A5166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7E638-E927-484A-B90E-FEC4272E8DB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Tijdelijke aanduiding voor afbeelding 9" descr="RSM-algemeen-img-large1.png"/>
          <p:cNvPicPr>
            <a:picLocks noChangeAspect="1"/>
          </p:cNvPicPr>
          <p:nvPr/>
        </p:nvPicPr>
        <p:blipFill>
          <a:blip r:embed="rId15" cstate="print"/>
          <a:srcRect l="40" r="40"/>
          <a:stretch>
            <a:fillRect/>
          </a:stretch>
        </p:blipFill>
        <p:spPr bwMode="auto">
          <a:xfrm>
            <a:off x="265113" y="508000"/>
            <a:ext cx="8096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</a:rPr>
              <a:t>      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828675" y="1363663"/>
            <a:ext cx="246063" cy="247650"/>
          </a:xfrm>
          <a:prstGeom prst="rect">
            <a:avLst/>
          </a:prstGeom>
          <a:solidFill>
            <a:srgbClr val="C5B5A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</a:rPr>
              <a:t>      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auto">
          <a:xfrm>
            <a:off x="825500" y="1655763"/>
            <a:ext cx="128588" cy="127000"/>
          </a:xfrm>
          <a:prstGeom prst="rect">
            <a:avLst/>
          </a:prstGeom>
          <a:solidFill>
            <a:srgbClr val="77769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auto">
          <a:xfrm>
            <a:off x="1114425" y="1362075"/>
            <a:ext cx="130175" cy="128588"/>
          </a:xfrm>
          <a:prstGeom prst="rect">
            <a:avLst/>
          </a:prstGeom>
          <a:solidFill>
            <a:srgbClr val="77769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9706" name="Afbeelding 17" descr="RSM-logo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094788" y="6757988"/>
            <a:ext cx="11890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jdelijke aanduiding voor datum 3"/>
          <p:cNvSpPr>
            <a:spLocks noGrp="1"/>
          </p:cNvSpPr>
          <p:nvPr>
            <p:ph type="dt" sz="half" idx="2"/>
          </p:nvPr>
        </p:nvSpPr>
        <p:spPr bwMode="auto">
          <a:xfrm>
            <a:off x="7062788" y="7210425"/>
            <a:ext cx="1643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9" tIns="45481" rIns="90959" bIns="4548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0275D"/>
                </a:solidFill>
                <a:cs typeface="+mn-cs"/>
              </a:defRPr>
            </a:lvl1pPr>
          </a:lstStyle>
          <a:p>
            <a:endParaRPr lang="nl-NL"/>
          </a:p>
        </p:txBody>
      </p:sp>
      <p:sp>
        <p:nvSpPr>
          <p:cNvPr id="20" name="Tijdelijke aanduiding voor voettekst 4"/>
          <p:cNvSpPr>
            <a:spLocks noGrp="1"/>
          </p:cNvSpPr>
          <p:nvPr>
            <p:ph type="ftr" sz="quarter" idx="3"/>
          </p:nvPr>
        </p:nvSpPr>
        <p:spPr bwMode="auto">
          <a:xfrm>
            <a:off x="1844675" y="7210425"/>
            <a:ext cx="51450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9" tIns="45481" rIns="90959" bIns="4548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0275D"/>
                </a:solidFill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21" name="Tijdelijke aanduiding voor dianummer 5"/>
          <p:cNvSpPr>
            <a:spLocks noGrp="1"/>
          </p:cNvSpPr>
          <p:nvPr>
            <p:ph type="sldNum" sz="quarter" idx="4"/>
          </p:nvPr>
        </p:nvSpPr>
        <p:spPr bwMode="auto">
          <a:xfrm>
            <a:off x="131763" y="7210425"/>
            <a:ext cx="1573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9" tIns="45481" rIns="90959" bIns="4548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0275D"/>
                </a:solidFill>
                <a:cs typeface="+mn-cs"/>
              </a:defRPr>
            </a:lvl1pPr>
          </a:lstStyle>
          <a:p>
            <a:fld id="{4FBA5164-F10E-4051-894F-3E95D74C6CCC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844675" y="279400"/>
            <a:ext cx="8396288" cy="6445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2971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844675" y="1492250"/>
            <a:ext cx="8428038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88" r:id="rId4"/>
    <p:sldLayoutId id="2147483689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+mj-lt"/>
          <a:ea typeface="+mj-ea"/>
          <a:cs typeface="+mj-cs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9pPr>
    </p:titleStyle>
    <p:bodyStyle>
      <a:lvl1pPr marL="390525" indent="-390525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00275D"/>
          </a:solidFill>
          <a:latin typeface="+mn-lt"/>
          <a:ea typeface="+mn-ea"/>
          <a:cs typeface="+mn-cs"/>
        </a:defRPr>
      </a:lvl1pPr>
      <a:lvl2pPr marL="846138" indent="-327025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rgbClr val="00275D"/>
          </a:solidFill>
          <a:latin typeface="+mn-lt"/>
          <a:cs typeface="+mn-cs"/>
        </a:defRPr>
      </a:lvl2pPr>
      <a:lvl3pPr marL="1303338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00275D"/>
          </a:solidFill>
          <a:latin typeface="+mn-lt"/>
          <a:cs typeface="+mn-cs"/>
        </a:defRPr>
      </a:lvl3pPr>
      <a:lvl4pPr marL="1824038" indent="-263525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rgbClr val="00275D"/>
          </a:solidFill>
          <a:latin typeface="+mn-lt"/>
          <a:cs typeface="+mn-cs"/>
        </a:defRPr>
      </a:lvl4pPr>
      <a:lvl5pPr marL="2344738" indent="-258763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275D"/>
          </a:solidFill>
          <a:latin typeface="+mn-lt"/>
          <a:cs typeface="+mn-cs"/>
        </a:defRPr>
      </a:lvl5pPr>
      <a:lvl6pPr marL="2801938" indent="-258763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275D"/>
          </a:solidFill>
          <a:latin typeface="+mn-lt"/>
          <a:cs typeface="+mn-cs"/>
        </a:defRPr>
      </a:lvl6pPr>
      <a:lvl7pPr marL="3259138" indent="-258763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275D"/>
          </a:solidFill>
          <a:latin typeface="+mn-lt"/>
          <a:cs typeface="+mn-cs"/>
        </a:defRPr>
      </a:lvl7pPr>
      <a:lvl8pPr marL="3716338" indent="-258763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275D"/>
          </a:solidFill>
          <a:latin typeface="+mn-lt"/>
          <a:cs typeface="+mn-cs"/>
        </a:defRPr>
      </a:lvl8pPr>
      <a:lvl9pPr marL="4173538" indent="-258763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275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datum 3"/>
          <p:cNvSpPr>
            <a:spLocks noGrp="1"/>
          </p:cNvSpPr>
          <p:nvPr>
            <p:ph type="dt" sz="half" idx="2"/>
          </p:nvPr>
        </p:nvSpPr>
        <p:spPr bwMode="auto">
          <a:xfrm>
            <a:off x="7062788" y="7210425"/>
            <a:ext cx="1643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9" tIns="45481" rIns="90959" bIns="4548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0275D"/>
                </a:solidFill>
                <a:cs typeface="+mn-cs"/>
              </a:defRPr>
            </a:lvl1pPr>
          </a:lstStyle>
          <a:p>
            <a:endParaRPr lang="nl-NL"/>
          </a:p>
        </p:txBody>
      </p:sp>
      <p:sp>
        <p:nvSpPr>
          <p:cNvPr id="20" name="Tijdelijke aanduiding voor voettekst 4"/>
          <p:cNvSpPr>
            <a:spLocks noGrp="1"/>
          </p:cNvSpPr>
          <p:nvPr>
            <p:ph type="ftr" sz="quarter" idx="3"/>
          </p:nvPr>
        </p:nvSpPr>
        <p:spPr bwMode="auto">
          <a:xfrm>
            <a:off x="1844675" y="7210425"/>
            <a:ext cx="51450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9" tIns="45481" rIns="90959" bIns="4548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0275D"/>
                </a:solidFill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21" name="Tijdelijke aanduiding voor dianummer 5"/>
          <p:cNvSpPr>
            <a:spLocks noGrp="1"/>
          </p:cNvSpPr>
          <p:nvPr>
            <p:ph type="sldNum" sz="quarter" idx="4"/>
          </p:nvPr>
        </p:nvSpPr>
        <p:spPr bwMode="auto">
          <a:xfrm>
            <a:off x="131763" y="7210425"/>
            <a:ext cx="1573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9" tIns="45481" rIns="90959" bIns="4548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0275D"/>
                </a:solidFill>
                <a:cs typeface="+mn-cs"/>
              </a:defRPr>
            </a:lvl1pPr>
          </a:lstStyle>
          <a:p>
            <a:fld id="{C1482621-AE00-4B87-B063-07BC0F8A215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844675" y="279400"/>
            <a:ext cx="8396288" cy="6445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308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844675" y="1492250"/>
            <a:ext cx="8428038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  <p:sldLayoutId id="2147483686" r:id="rId3"/>
    <p:sldLayoutId id="2147483687" r:id="rId4"/>
    <p:sldLayoutId id="2147483724" r:id="rId5"/>
  </p:sldLayoutIdLst>
  <p:transition xmlns:p14="http://schemas.microsoft.com/office/powerpoint/2010/main">
    <p:fade/>
  </p:transition>
  <p:hf hdr="0" ftr="0" dt="0"/>
  <p:txStyles>
    <p:titleStyle>
      <a:lvl1pPr algn="l" defTabSz="1042988" rtl="0" fontAlgn="base">
        <a:spcBef>
          <a:spcPct val="0"/>
        </a:spcBef>
        <a:spcAft>
          <a:spcPct val="0"/>
        </a:spcAft>
        <a:defRPr sz="2100" kern="1200" cap="all">
          <a:solidFill>
            <a:srgbClr val="00275D"/>
          </a:solidFill>
          <a:latin typeface="+mj-lt"/>
          <a:ea typeface="+mj-ea"/>
          <a:cs typeface="+mj-cs"/>
        </a:defRPr>
      </a:lvl1pPr>
      <a:lvl2pPr algn="l" defTabSz="1042988" rtl="0" fontAlgn="base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2pPr>
      <a:lvl3pPr algn="l" defTabSz="1042988" rtl="0" fontAlgn="base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3pPr>
      <a:lvl4pPr algn="l" defTabSz="1042988" rtl="0" fontAlgn="base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4pPr>
      <a:lvl5pPr algn="l" defTabSz="1042988" rtl="0" fontAlgn="base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9pPr>
    </p:titleStyle>
    <p:bodyStyle>
      <a:lvl1pPr marL="390525" indent="-390525" algn="l" defTabSz="1042988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275D"/>
          </a:solidFill>
          <a:latin typeface="+mn-lt"/>
          <a:ea typeface="+mn-ea"/>
          <a:cs typeface="+mn-cs"/>
        </a:defRPr>
      </a:lvl1pPr>
      <a:lvl2pPr marL="846138" indent="-327025" algn="l" defTabSz="1042988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275D"/>
          </a:solidFill>
          <a:latin typeface="+mn-lt"/>
          <a:ea typeface="+mn-ea"/>
          <a:cs typeface="+mn-cs"/>
        </a:defRPr>
      </a:lvl2pPr>
      <a:lvl3pPr marL="1303338" indent="-260350" algn="l" defTabSz="1042988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275D"/>
          </a:solidFill>
          <a:latin typeface="+mn-lt"/>
          <a:ea typeface="+mn-ea"/>
          <a:cs typeface="+mn-cs"/>
        </a:defRPr>
      </a:lvl3pPr>
      <a:lvl4pPr marL="1824038" indent="-263525" algn="l" defTabSz="1042988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275D"/>
          </a:solidFill>
          <a:latin typeface="+mn-lt"/>
          <a:ea typeface="+mn-ea"/>
          <a:cs typeface="+mn-cs"/>
        </a:defRPr>
      </a:lvl4pPr>
      <a:lvl5pPr marL="2344738" indent="-258763" algn="l" defTabSz="1042988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00275D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Tijdelijke aanduiding voor afbeelding 9" descr="RSM-algemeen-img-large1.png"/>
          <p:cNvPicPr>
            <a:picLocks noChangeAspect="1"/>
          </p:cNvPicPr>
          <p:nvPr/>
        </p:nvPicPr>
        <p:blipFill>
          <a:blip r:embed="rId16" cstate="print"/>
          <a:srcRect l="40" r="40"/>
          <a:stretch>
            <a:fillRect/>
          </a:stretch>
        </p:blipFill>
        <p:spPr bwMode="auto">
          <a:xfrm>
            <a:off x="265113" y="508000"/>
            <a:ext cx="8096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  <a:cs typeface="Arial"/>
            </a:endParaRP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  <a:cs typeface="Arial"/>
            </a:endParaRPr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cs typeface="Arial"/>
              </a:rPr>
              <a:t>       </a:t>
            </a:r>
            <a:endParaRPr lang="nl-NL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828675" y="1363663"/>
            <a:ext cx="246063" cy="247650"/>
          </a:xfrm>
          <a:prstGeom prst="rect">
            <a:avLst/>
          </a:prstGeom>
          <a:solidFill>
            <a:srgbClr val="C5B5A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cs typeface="Arial"/>
              </a:rPr>
              <a:t>       </a:t>
            </a:r>
            <a:endParaRPr lang="nl-NL">
              <a:solidFill>
                <a:srgbClr val="FFFFFF"/>
              </a:solidFill>
              <a:cs typeface="Arial"/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auto">
          <a:xfrm>
            <a:off x="825500" y="1655763"/>
            <a:ext cx="128588" cy="127000"/>
          </a:xfrm>
          <a:prstGeom prst="rect">
            <a:avLst/>
          </a:prstGeom>
          <a:solidFill>
            <a:srgbClr val="77769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  <a:cs typeface="Arial"/>
            </a:endParaRPr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auto">
          <a:xfrm>
            <a:off x="1114425" y="1362075"/>
            <a:ext cx="130175" cy="128588"/>
          </a:xfrm>
          <a:prstGeom prst="rect">
            <a:avLst/>
          </a:prstGeom>
          <a:solidFill>
            <a:srgbClr val="77769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  <a:cs typeface="Arial"/>
            </a:endParaRPr>
          </a:p>
        </p:txBody>
      </p:sp>
      <p:pic>
        <p:nvPicPr>
          <p:cNvPr id="29706" name="Afbeelding 17" descr="RSM-logo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094788" y="6757988"/>
            <a:ext cx="11890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jdelijke aanduiding voor datum 3"/>
          <p:cNvSpPr>
            <a:spLocks noGrp="1"/>
          </p:cNvSpPr>
          <p:nvPr>
            <p:ph type="dt" sz="half" idx="2"/>
          </p:nvPr>
        </p:nvSpPr>
        <p:spPr bwMode="auto">
          <a:xfrm>
            <a:off x="7062788" y="7210425"/>
            <a:ext cx="1643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9" tIns="45481" rIns="90959" bIns="4548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0275D"/>
                </a:solidFill>
                <a:cs typeface="+mn-cs"/>
              </a:defRPr>
            </a:lvl1pPr>
          </a:lstStyle>
          <a:p>
            <a:endParaRPr lang="nl-NL">
              <a:cs typeface="Arial"/>
            </a:endParaRPr>
          </a:p>
        </p:txBody>
      </p:sp>
      <p:sp>
        <p:nvSpPr>
          <p:cNvPr id="20" name="Tijdelijke aanduiding voor voettekst 4"/>
          <p:cNvSpPr>
            <a:spLocks noGrp="1"/>
          </p:cNvSpPr>
          <p:nvPr>
            <p:ph type="ftr" sz="quarter" idx="3"/>
          </p:nvPr>
        </p:nvSpPr>
        <p:spPr bwMode="auto">
          <a:xfrm>
            <a:off x="1844675" y="7210425"/>
            <a:ext cx="51450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9" tIns="45481" rIns="90959" bIns="4548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0275D"/>
                </a:solidFill>
                <a:cs typeface="+mn-cs"/>
              </a:defRPr>
            </a:lvl1pPr>
          </a:lstStyle>
          <a:p>
            <a:endParaRPr lang="en-GB">
              <a:cs typeface="Arial"/>
            </a:endParaRPr>
          </a:p>
        </p:txBody>
      </p:sp>
      <p:sp>
        <p:nvSpPr>
          <p:cNvPr id="21" name="Tijdelijke aanduiding voor dianummer 5"/>
          <p:cNvSpPr>
            <a:spLocks noGrp="1"/>
          </p:cNvSpPr>
          <p:nvPr>
            <p:ph type="sldNum" sz="quarter" idx="4"/>
          </p:nvPr>
        </p:nvSpPr>
        <p:spPr bwMode="auto">
          <a:xfrm>
            <a:off x="131763" y="7210425"/>
            <a:ext cx="1573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9" tIns="45481" rIns="90959" bIns="4548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0275D"/>
                </a:solidFill>
                <a:cs typeface="+mn-cs"/>
              </a:defRPr>
            </a:lvl1pPr>
          </a:lstStyle>
          <a:p>
            <a:fld id="{4FBA5164-F10E-4051-894F-3E95D74C6CCC}" type="slidenum">
              <a:rPr lang="nl-NL">
                <a:cs typeface="Arial"/>
              </a:rPr>
              <a:pPr/>
              <a:t>‹nr.›</a:t>
            </a:fld>
            <a:endParaRPr lang="nl-NL">
              <a:cs typeface="Arial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844675" y="279400"/>
            <a:ext cx="8396288" cy="6445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2971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844675" y="1492250"/>
            <a:ext cx="8428038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2660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+mj-lt"/>
          <a:ea typeface="+mj-ea"/>
          <a:cs typeface="+mj-cs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9pPr>
    </p:titleStyle>
    <p:bodyStyle>
      <a:lvl1pPr marL="390525" indent="-390525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00275D"/>
          </a:solidFill>
          <a:latin typeface="+mn-lt"/>
          <a:ea typeface="+mn-ea"/>
          <a:cs typeface="+mn-cs"/>
        </a:defRPr>
      </a:lvl1pPr>
      <a:lvl2pPr marL="846138" indent="-327025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rgbClr val="00275D"/>
          </a:solidFill>
          <a:latin typeface="+mn-lt"/>
          <a:cs typeface="+mn-cs"/>
        </a:defRPr>
      </a:lvl2pPr>
      <a:lvl3pPr marL="1303338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00275D"/>
          </a:solidFill>
          <a:latin typeface="+mn-lt"/>
          <a:cs typeface="+mn-cs"/>
        </a:defRPr>
      </a:lvl3pPr>
      <a:lvl4pPr marL="1824038" indent="-263525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rgbClr val="00275D"/>
          </a:solidFill>
          <a:latin typeface="+mn-lt"/>
          <a:cs typeface="+mn-cs"/>
        </a:defRPr>
      </a:lvl4pPr>
      <a:lvl5pPr marL="2344738" indent="-258763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275D"/>
          </a:solidFill>
          <a:latin typeface="+mn-lt"/>
          <a:cs typeface="+mn-cs"/>
        </a:defRPr>
      </a:lvl5pPr>
      <a:lvl6pPr marL="2801938" indent="-258763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275D"/>
          </a:solidFill>
          <a:latin typeface="+mn-lt"/>
          <a:cs typeface="+mn-cs"/>
        </a:defRPr>
      </a:lvl6pPr>
      <a:lvl7pPr marL="3259138" indent="-258763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275D"/>
          </a:solidFill>
          <a:latin typeface="+mn-lt"/>
          <a:cs typeface="+mn-cs"/>
        </a:defRPr>
      </a:lvl7pPr>
      <a:lvl8pPr marL="3716338" indent="-258763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275D"/>
          </a:solidFill>
          <a:latin typeface="+mn-lt"/>
          <a:cs typeface="+mn-cs"/>
        </a:defRPr>
      </a:lvl8pPr>
      <a:lvl9pPr marL="4173538" indent="-258763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275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Tijdelijke aanduiding voor afbeelding 9" descr="RSM-algemeen-img-large1.png"/>
          <p:cNvPicPr>
            <a:picLocks noChangeAspect="1"/>
          </p:cNvPicPr>
          <p:nvPr/>
        </p:nvPicPr>
        <p:blipFill>
          <a:blip r:embed="rId16" cstate="print"/>
          <a:srcRect l="40" r="40"/>
          <a:stretch>
            <a:fillRect/>
          </a:stretch>
        </p:blipFill>
        <p:spPr bwMode="auto">
          <a:xfrm>
            <a:off x="265113" y="508000"/>
            <a:ext cx="8096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  <a:cs typeface="Arial"/>
            </a:endParaRP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  <a:cs typeface="Arial"/>
            </a:endParaRPr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cs typeface="Arial"/>
              </a:rPr>
              <a:t>       </a:t>
            </a:r>
            <a:endParaRPr lang="nl-NL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828675" y="1363663"/>
            <a:ext cx="246063" cy="247650"/>
          </a:xfrm>
          <a:prstGeom prst="rect">
            <a:avLst/>
          </a:prstGeom>
          <a:solidFill>
            <a:srgbClr val="C5B5A2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cs typeface="Arial"/>
              </a:rPr>
              <a:t>       </a:t>
            </a:r>
            <a:endParaRPr lang="nl-NL">
              <a:solidFill>
                <a:srgbClr val="FFFFFF"/>
              </a:solidFill>
              <a:cs typeface="Arial"/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auto">
          <a:xfrm>
            <a:off x="825500" y="1655763"/>
            <a:ext cx="128588" cy="127000"/>
          </a:xfrm>
          <a:prstGeom prst="rect">
            <a:avLst/>
          </a:prstGeom>
          <a:solidFill>
            <a:srgbClr val="77769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  <a:cs typeface="Arial"/>
            </a:endParaRPr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auto">
          <a:xfrm>
            <a:off x="1114425" y="1362075"/>
            <a:ext cx="130175" cy="128588"/>
          </a:xfrm>
          <a:prstGeom prst="rect">
            <a:avLst/>
          </a:prstGeom>
          <a:solidFill>
            <a:srgbClr val="77769D"/>
          </a:solidFill>
          <a:ln w="25400" algn="ctr">
            <a:noFill/>
            <a:miter lim="800000"/>
            <a:headEnd/>
            <a:tailEnd/>
          </a:ln>
        </p:spPr>
        <p:txBody>
          <a:bodyPr lIns="90959" tIns="45481" rIns="90959" bIns="45481" anchor="ctr"/>
          <a:lstStyle/>
          <a:p>
            <a:pPr algn="ctr">
              <a:spcBef>
                <a:spcPct val="0"/>
              </a:spcBef>
            </a:pPr>
            <a:endParaRPr lang="en-GB">
              <a:solidFill>
                <a:srgbClr val="FFFFFF"/>
              </a:solidFill>
              <a:cs typeface="Arial"/>
            </a:endParaRPr>
          </a:p>
        </p:txBody>
      </p:sp>
      <p:pic>
        <p:nvPicPr>
          <p:cNvPr id="29706" name="Afbeelding 17" descr="RSM-logo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094788" y="6757988"/>
            <a:ext cx="11890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jdelijke aanduiding voor datum 3"/>
          <p:cNvSpPr>
            <a:spLocks noGrp="1"/>
          </p:cNvSpPr>
          <p:nvPr>
            <p:ph type="dt" sz="half" idx="2"/>
          </p:nvPr>
        </p:nvSpPr>
        <p:spPr bwMode="auto">
          <a:xfrm>
            <a:off x="7062788" y="7210425"/>
            <a:ext cx="1643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9" tIns="45481" rIns="90959" bIns="4548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0275D"/>
                </a:solidFill>
                <a:cs typeface="+mn-cs"/>
              </a:defRPr>
            </a:lvl1pPr>
          </a:lstStyle>
          <a:p>
            <a:endParaRPr lang="nl-NL">
              <a:cs typeface="Arial"/>
            </a:endParaRPr>
          </a:p>
        </p:txBody>
      </p:sp>
      <p:sp>
        <p:nvSpPr>
          <p:cNvPr id="20" name="Tijdelijke aanduiding voor voettekst 4"/>
          <p:cNvSpPr>
            <a:spLocks noGrp="1"/>
          </p:cNvSpPr>
          <p:nvPr>
            <p:ph type="ftr" sz="quarter" idx="3"/>
          </p:nvPr>
        </p:nvSpPr>
        <p:spPr bwMode="auto">
          <a:xfrm>
            <a:off x="1844675" y="7210425"/>
            <a:ext cx="51450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9" tIns="45481" rIns="90959" bIns="4548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0275D"/>
                </a:solidFill>
                <a:cs typeface="+mn-cs"/>
              </a:defRPr>
            </a:lvl1pPr>
          </a:lstStyle>
          <a:p>
            <a:endParaRPr lang="en-GB">
              <a:cs typeface="Arial"/>
            </a:endParaRPr>
          </a:p>
        </p:txBody>
      </p:sp>
      <p:sp>
        <p:nvSpPr>
          <p:cNvPr id="21" name="Tijdelijke aanduiding voor dianummer 5"/>
          <p:cNvSpPr>
            <a:spLocks noGrp="1"/>
          </p:cNvSpPr>
          <p:nvPr>
            <p:ph type="sldNum" sz="quarter" idx="4"/>
          </p:nvPr>
        </p:nvSpPr>
        <p:spPr bwMode="auto">
          <a:xfrm>
            <a:off x="131763" y="7210425"/>
            <a:ext cx="1573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9" tIns="45481" rIns="90959" bIns="4548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0275D"/>
                </a:solidFill>
                <a:cs typeface="+mn-cs"/>
              </a:defRPr>
            </a:lvl1pPr>
          </a:lstStyle>
          <a:p>
            <a:fld id="{4FBA5164-F10E-4051-894F-3E95D74C6CCC}" type="slidenum">
              <a:rPr lang="nl-NL">
                <a:cs typeface="Arial"/>
              </a:rPr>
              <a:pPr/>
              <a:t>‹nr.›</a:t>
            </a:fld>
            <a:endParaRPr lang="nl-NL">
              <a:cs typeface="Arial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844675" y="279400"/>
            <a:ext cx="8396288" cy="6445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2971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844675" y="1492250"/>
            <a:ext cx="8428038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631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+mj-lt"/>
          <a:ea typeface="+mj-ea"/>
          <a:cs typeface="+mj-cs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9pPr>
    </p:titleStyle>
    <p:bodyStyle>
      <a:lvl1pPr marL="390525" indent="-390525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00275D"/>
          </a:solidFill>
          <a:latin typeface="+mn-lt"/>
          <a:ea typeface="+mn-ea"/>
          <a:cs typeface="+mn-cs"/>
        </a:defRPr>
      </a:lvl1pPr>
      <a:lvl2pPr marL="846138" indent="-327025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rgbClr val="00275D"/>
          </a:solidFill>
          <a:latin typeface="+mn-lt"/>
          <a:cs typeface="+mn-cs"/>
        </a:defRPr>
      </a:lvl2pPr>
      <a:lvl3pPr marL="1303338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00275D"/>
          </a:solidFill>
          <a:latin typeface="+mn-lt"/>
          <a:cs typeface="+mn-cs"/>
        </a:defRPr>
      </a:lvl3pPr>
      <a:lvl4pPr marL="1824038" indent="-263525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rgbClr val="00275D"/>
          </a:solidFill>
          <a:latin typeface="+mn-lt"/>
          <a:cs typeface="+mn-cs"/>
        </a:defRPr>
      </a:lvl4pPr>
      <a:lvl5pPr marL="2344738" indent="-258763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275D"/>
          </a:solidFill>
          <a:latin typeface="+mn-lt"/>
          <a:cs typeface="+mn-cs"/>
        </a:defRPr>
      </a:lvl5pPr>
      <a:lvl6pPr marL="2801938" indent="-258763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275D"/>
          </a:solidFill>
          <a:latin typeface="+mn-lt"/>
          <a:cs typeface="+mn-cs"/>
        </a:defRPr>
      </a:lvl6pPr>
      <a:lvl7pPr marL="3259138" indent="-258763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275D"/>
          </a:solidFill>
          <a:latin typeface="+mn-lt"/>
          <a:cs typeface="+mn-cs"/>
        </a:defRPr>
      </a:lvl7pPr>
      <a:lvl8pPr marL="3716338" indent="-258763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275D"/>
          </a:solidFill>
          <a:latin typeface="+mn-lt"/>
          <a:cs typeface="+mn-cs"/>
        </a:defRPr>
      </a:lvl8pPr>
      <a:lvl9pPr marL="4173538" indent="-258763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275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55232" y="2524124"/>
            <a:ext cx="5009775" cy="2132217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GB" sz="3200" cap="none" dirty="0" smtClean="0">
                <a:latin typeface="Arial" charset="0"/>
                <a:cs typeface="Arial" charset="0"/>
              </a:rPr>
              <a:t>Declining home bias fosters capital market integration</a:t>
            </a:r>
            <a:endParaRPr lang="en-GB" sz="3200" dirty="0"/>
          </a:p>
        </p:txBody>
      </p:sp>
      <p:sp>
        <p:nvSpPr>
          <p:cNvPr id="15" name="Ondertitel 14"/>
          <p:cNvSpPr>
            <a:spLocks noGrp="1"/>
          </p:cNvSpPr>
          <p:nvPr>
            <p:ph type="subTitle" idx="1"/>
          </p:nvPr>
        </p:nvSpPr>
        <p:spPr>
          <a:xfrm>
            <a:off x="488916" y="5432397"/>
            <a:ext cx="4572032" cy="1205753"/>
          </a:xfrm>
        </p:spPr>
        <p:txBody>
          <a:bodyPr/>
          <a:lstStyle/>
          <a:p>
            <a:r>
              <a:rPr lang="en-GB" dirty="0" smtClean="0"/>
              <a:t>Dirk Schoenmaker</a:t>
            </a:r>
          </a:p>
          <a:p>
            <a:endParaRPr lang="en-GB" sz="800" dirty="0"/>
          </a:p>
          <a:p>
            <a:r>
              <a:rPr lang="en-GB" dirty="0" err="1" smtClean="0"/>
              <a:t>Rsm</a:t>
            </a:r>
            <a:r>
              <a:rPr lang="en-GB" dirty="0" smtClean="0"/>
              <a:t> &amp; </a:t>
            </a:r>
            <a:r>
              <a:rPr lang="en-GB" dirty="0" err="1" smtClean="0"/>
              <a:t>Bruegel</a:t>
            </a:r>
            <a:endParaRPr lang="en-GB" dirty="0" smtClean="0"/>
          </a:p>
          <a:p>
            <a:endParaRPr lang="en-GB" sz="800" dirty="0" smtClean="0"/>
          </a:p>
          <a:p>
            <a:r>
              <a:rPr lang="en-GB" dirty="0" smtClean="0"/>
              <a:t>ESM, 8 </a:t>
            </a:r>
            <a:r>
              <a:rPr lang="en-GB" dirty="0" err="1" smtClean="0"/>
              <a:t>DECember</a:t>
            </a:r>
            <a:r>
              <a:rPr lang="en-GB" dirty="0" smtClean="0"/>
              <a:t>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627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010"/>
            <a:ext cx="10693400" cy="49902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52324" y="265289"/>
            <a:ext cx="8519294" cy="644525"/>
          </a:xfrm>
        </p:spPr>
        <p:txBody>
          <a:bodyPr/>
          <a:lstStyle/>
          <a:p>
            <a:pPr algn="ctr"/>
            <a:r>
              <a:rPr lang="nl-NL" sz="3600" dirty="0" err="1" smtClean="0"/>
              <a:t>Declining</a:t>
            </a:r>
            <a:r>
              <a:rPr lang="nl-NL" sz="3600" dirty="0" smtClean="0"/>
              <a:t> home </a:t>
            </a:r>
            <a:r>
              <a:rPr lang="nl-NL" sz="3600" dirty="0" smtClean="0"/>
              <a:t>bias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8785" y="1617051"/>
            <a:ext cx="10594615" cy="7534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275D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275D"/>
                </a:solidFill>
                <a:latin typeface="Arial" charset="0"/>
                <a:cs typeface="Arial" charset="0"/>
              </a:defRPr>
            </a:lvl2pPr>
            <a:lvl3pPr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275D"/>
                </a:solidFill>
                <a:latin typeface="Arial" charset="0"/>
                <a:cs typeface="Arial" charset="0"/>
              </a:defRPr>
            </a:lvl3pPr>
            <a:lvl4pPr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275D"/>
                </a:solidFill>
                <a:latin typeface="Arial" charset="0"/>
                <a:cs typeface="Arial" charset="0"/>
              </a:defRPr>
            </a:lvl4pPr>
            <a:lvl5pPr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275D"/>
                </a:solidFill>
                <a:latin typeface="Arial" charset="0"/>
                <a:cs typeface="Arial" charset="0"/>
              </a:defRPr>
            </a:lvl5pPr>
            <a:lvl6pPr marL="457200"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275D"/>
                </a:solidFill>
                <a:latin typeface="Arial" charset="0"/>
                <a:cs typeface="Arial" charset="0"/>
              </a:defRPr>
            </a:lvl6pPr>
            <a:lvl7pPr marL="914400"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275D"/>
                </a:solidFill>
                <a:latin typeface="Arial" charset="0"/>
                <a:cs typeface="Arial" charset="0"/>
              </a:defRPr>
            </a:lvl7pPr>
            <a:lvl8pPr marL="1371600"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275D"/>
                </a:solidFill>
                <a:latin typeface="Arial" charset="0"/>
                <a:cs typeface="Arial" charset="0"/>
              </a:defRPr>
            </a:lvl8pPr>
            <a:lvl9pPr marL="1828800"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275D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nl-NL" sz="2200" dirty="0" smtClean="0"/>
              <a:t>home bias = 1 – </a:t>
            </a:r>
            <a:r>
              <a:rPr lang="nl-NL" sz="3200" baseline="30000" dirty="0" smtClean="0"/>
              <a:t>share </a:t>
            </a:r>
            <a:r>
              <a:rPr lang="nl-NL" sz="3200" baseline="30000" dirty="0" err="1" smtClean="0"/>
              <a:t>foreign</a:t>
            </a:r>
            <a:r>
              <a:rPr lang="nl-NL" sz="3200" baseline="30000" dirty="0" smtClean="0"/>
              <a:t> </a:t>
            </a:r>
            <a:r>
              <a:rPr lang="nl-NL" sz="3200" baseline="30000" dirty="0" err="1" smtClean="0"/>
              <a:t>equity</a:t>
            </a:r>
            <a:r>
              <a:rPr lang="nl-NL" sz="3200" baseline="30000" dirty="0" smtClean="0"/>
              <a:t> in country i</a:t>
            </a:r>
            <a:r>
              <a:rPr lang="nl-NL" sz="3200" dirty="0" smtClean="0"/>
              <a:t>/</a:t>
            </a:r>
            <a:r>
              <a:rPr lang="nl-NL" sz="3200" baseline="-25000" dirty="0" smtClean="0"/>
              <a:t>share </a:t>
            </a:r>
            <a:r>
              <a:rPr lang="nl-NL" sz="3200" baseline="-25000" dirty="0" err="1" smtClean="0"/>
              <a:t>foreign</a:t>
            </a:r>
            <a:r>
              <a:rPr lang="nl-NL" sz="3200" baseline="-25000" dirty="0" smtClean="0"/>
              <a:t> </a:t>
            </a:r>
            <a:r>
              <a:rPr lang="nl-NL" sz="3200" baseline="-25000" dirty="0" err="1" smtClean="0"/>
              <a:t>equity</a:t>
            </a:r>
            <a:r>
              <a:rPr lang="nl-NL" sz="3200" baseline="-25000" dirty="0" smtClean="0"/>
              <a:t> in </a:t>
            </a:r>
            <a:r>
              <a:rPr lang="nl-NL" sz="3200" baseline="-25000" dirty="0" err="1" smtClean="0"/>
              <a:t>world</a:t>
            </a:r>
            <a:r>
              <a:rPr lang="nl-NL" sz="3200" baseline="-25000" dirty="0" smtClean="0"/>
              <a:t> portfolio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8322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Policy </a:t>
            </a:r>
            <a:r>
              <a:rPr lang="nl-NL" sz="3600" dirty="0" err="1" smtClean="0"/>
              <a:t>conclusions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9" y="2003638"/>
            <a:ext cx="10552281" cy="45606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Financial </a:t>
            </a:r>
            <a:r>
              <a:rPr lang="nl-NL" sz="2800" dirty="0" err="1" smtClean="0"/>
              <a:t>intermediation</a:t>
            </a:r>
            <a:endParaRPr lang="nl-NL" sz="2800" dirty="0" smtClean="0"/>
          </a:p>
          <a:p>
            <a:pPr marL="969963" lvl="1" indent="-514350">
              <a:buFont typeface="Wingdings" charset="2"/>
              <a:buChar char="Ø"/>
            </a:pPr>
            <a:r>
              <a:rPr lang="nl-NL" sz="2800" dirty="0" smtClean="0"/>
              <a:t>Banking </a:t>
            </a:r>
            <a:r>
              <a:rPr lang="nl-NL" sz="2800" dirty="0" err="1" smtClean="0"/>
              <a:t>remains</a:t>
            </a:r>
            <a:r>
              <a:rPr lang="nl-NL" sz="2800" dirty="0" smtClean="0"/>
              <a:t> flat: </a:t>
            </a:r>
            <a:r>
              <a:rPr lang="nl-NL" sz="2800" dirty="0" err="1" smtClean="0"/>
              <a:t>reducing</a:t>
            </a:r>
            <a:r>
              <a:rPr lang="nl-NL" sz="2800" dirty="0" smtClean="0"/>
              <a:t> </a:t>
            </a:r>
            <a:r>
              <a:rPr lang="nl-NL" sz="2800" dirty="0" err="1" smtClean="0"/>
              <a:t>overbanking</a:t>
            </a:r>
            <a:endParaRPr lang="nl-NL" sz="2800" dirty="0" smtClean="0"/>
          </a:p>
          <a:p>
            <a:pPr marL="969963" lvl="1" indent="-514350">
              <a:buFont typeface="Wingdings" charset="2"/>
              <a:buChar char="Ø"/>
            </a:pPr>
            <a:r>
              <a:rPr lang="nl-NL" sz="2800" dirty="0" smtClean="0"/>
              <a:t>Rise of </a:t>
            </a:r>
            <a:r>
              <a:rPr lang="nl-NL" sz="2800" dirty="0" err="1" smtClean="0"/>
              <a:t>institutional</a:t>
            </a:r>
            <a:r>
              <a:rPr lang="nl-NL" sz="2800" dirty="0" smtClean="0"/>
              <a:t> investment: </a:t>
            </a:r>
            <a:r>
              <a:rPr lang="nl-NL" sz="2800" b="1" dirty="0" smtClean="0"/>
              <a:t>bottom-up approach</a:t>
            </a:r>
          </a:p>
          <a:p>
            <a:pPr marL="514350" indent="-514350">
              <a:buFont typeface="+mj-lt"/>
              <a:buAutoNum type="arabicPeriod"/>
            </a:pPr>
            <a:endParaRPr lang="nl-NL" sz="1200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 err="1" smtClean="0"/>
              <a:t>Institutional</a:t>
            </a:r>
            <a:r>
              <a:rPr lang="nl-NL" sz="2800" dirty="0" smtClean="0"/>
              <a:t> investment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/>
              <a:t>c</a:t>
            </a:r>
            <a:r>
              <a:rPr lang="nl-NL" sz="2800" dirty="0" err="1" smtClean="0"/>
              <a:t>apital</a:t>
            </a:r>
            <a:r>
              <a:rPr lang="nl-NL" sz="2800" dirty="0" smtClean="0"/>
              <a:t> </a:t>
            </a:r>
            <a:r>
              <a:rPr lang="nl-NL" sz="2800" dirty="0" err="1" smtClean="0"/>
              <a:t>markets</a:t>
            </a:r>
            <a:endParaRPr lang="nl-NL" sz="2800" dirty="0"/>
          </a:p>
          <a:p>
            <a:pPr marL="969963" lvl="1" indent="-514350">
              <a:buFont typeface="Wingdings" charset="2"/>
              <a:buChar char="Ø"/>
            </a:pPr>
            <a:r>
              <a:rPr lang="nl-NL" sz="2800" dirty="0" err="1" smtClean="0"/>
              <a:t>Institutional</a:t>
            </a:r>
            <a:r>
              <a:rPr lang="nl-NL" sz="2800" dirty="0" smtClean="0"/>
              <a:t> investment </a:t>
            </a:r>
            <a:r>
              <a:rPr lang="nl-NL" sz="2800" dirty="0" err="1" smtClean="0"/>
              <a:t>develops</a:t>
            </a:r>
            <a:r>
              <a:rPr lang="nl-NL" sz="2800" dirty="0" smtClean="0"/>
              <a:t> </a:t>
            </a:r>
            <a:r>
              <a:rPr lang="nl-NL" sz="2800" dirty="0" err="1" smtClean="0"/>
              <a:t>capital</a:t>
            </a:r>
            <a:r>
              <a:rPr lang="nl-NL" sz="2800" dirty="0" smtClean="0"/>
              <a:t> </a:t>
            </a:r>
            <a:r>
              <a:rPr lang="nl-NL" sz="2800" dirty="0" err="1" smtClean="0"/>
              <a:t>markets</a:t>
            </a:r>
            <a:endParaRPr lang="nl-NL" sz="2800" dirty="0"/>
          </a:p>
          <a:p>
            <a:pPr marL="969963" lvl="1" indent="-514350">
              <a:buFont typeface="Wingdings" charset="2"/>
              <a:buChar char="Ø"/>
            </a:pP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better</a:t>
            </a:r>
            <a:r>
              <a:rPr lang="nl-NL" sz="2800" dirty="0" smtClean="0"/>
              <a:t> risk </a:t>
            </a:r>
            <a:r>
              <a:rPr lang="nl-NL" sz="2800" dirty="0" err="1" smtClean="0"/>
              <a:t>sharing</a:t>
            </a:r>
            <a:r>
              <a:rPr lang="nl-NL" sz="2800" dirty="0" smtClean="0"/>
              <a:t>: </a:t>
            </a:r>
            <a:r>
              <a:rPr lang="nl-NL" sz="2800" b="1" dirty="0" err="1" smtClean="0"/>
              <a:t>declining</a:t>
            </a:r>
            <a:r>
              <a:rPr lang="nl-NL" sz="2800" b="1" dirty="0" smtClean="0"/>
              <a:t> home bias -&gt; </a:t>
            </a:r>
            <a:r>
              <a:rPr lang="nl-NL" sz="2800" b="1" dirty="0" err="1" smtClean="0"/>
              <a:t>integration</a:t>
            </a:r>
            <a:endParaRPr lang="nl-NL" sz="2800" dirty="0"/>
          </a:p>
          <a:p>
            <a:pPr marL="514350" indent="-514350">
              <a:buFont typeface="+mj-lt"/>
              <a:buAutoNum type="arabicPeriod"/>
            </a:pPr>
            <a:endParaRPr lang="nl-NL" sz="1200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How </a:t>
            </a:r>
            <a:r>
              <a:rPr lang="nl-NL" sz="2800" dirty="0" err="1" smtClean="0"/>
              <a:t>to</a:t>
            </a:r>
            <a:r>
              <a:rPr lang="nl-NL" sz="2800" dirty="0" smtClean="0"/>
              <a:t> </a:t>
            </a:r>
            <a:r>
              <a:rPr lang="nl-NL" sz="2800" dirty="0" err="1" smtClean="0"/>
              <a:t>further</a:t>
            </a:r>
            <a:r>
              <a:rPr lang="nl-NL" sz="2800" dirty="0" smtClean="0"/>
              <a:t> </a:t>
            </a:r>
            <a:r>
              <a:rPr lang="nl-NL" sz="2800" dirty="0" err="1" smtClean="0"/>
              <a:t>foster</a:t>
            </a:r>
            <a:r>
              <a:rPr lang="nl-NL" sz="2800" dirty="0" smtClean="0"/>
              <a:t> </a:t>
            </a:r>
            <a:r>
              <a:rPr lang="nl-NL" sz="2800" dirty="0" err="1" smtClean="0"/>
              <a:t>integrated</a:t>
            </a:r>
            <a:r>
              <a:rPr lang="nl-NL" sz="2800" dirty="0" smtClean="0"/>
              <a:t> EU27 </a:t>
            </a:r>
            <a:r>
              <a:rPr lang="nl-NL" sz="2800" dirty="0" err="1" smtClean="0"/>
              <a:t>capital</a:t>
            </a:r>
            <a:r>
              <a:rPr lang="nl-NL" sz="2800" dirty="0" smtClean="0"/>
              <a:t> market?</a:t>
            </a:r>
          </a:p>
          <a:p>
            <a:pPr marL="969963" lvl="1" indent="-514350">
              <a:buFont typeface="Wingdings" charset="2"/>
              <a:buChar char="Ø"/>
            </a:pPr>
            <a:r>
              <a:rPr lang="nl-NL" sz="2800" dirty="0" err="1" smtClean="0"/>
              <a:t>Regulatory</a:t>
            </a:r>
            <a:r>
              <a:rPr lang="nl-NL" sz="2800" dirty="0" smtClean="0"/>
              <a:t> </a:t>
            </a:r>
            <a:r>
              <a:rPr lang="nl-NL" sz="2800" dirty="0" err="1" smtClean="0"/>
              <a:t>framework</a:t>
            </a:r>
            <a:r>
              <a:rPr lang="nl-NL" sz="2800" dirty="0" smtClean="0"/>
              <a:t>: </a:t>
            </a:r>
            <a:r>
              <a:rPr lang="nl-NL" sz="2800" dirty="0" err="1" smtClean="0"/>
              <a:t>capital</a:t>
            </a:r>
            <a:r>
              <a:rPr lang="nl-NL" sz="2800" dirty="0" smtClean="0"/>
              <a:t> </a:t>
            </a:r>
            <a:r>
              <a:rPr lang="nl-NL" sz="2800" dirty="0" err="1" smtClean="0"/>
              <a:t>markets</a:t>
            </a:r>
            <a:r>
              <a:rPr lang="nl-NL" sz="2800" dirty="0" smtClean="0"/>
              <a:t> </a:t>
            </a:r>
            <a:r>
              <a:rPr lang="nl-NL" sz="2800" dirty="0" err="1" smtClean="0"/>
              <a:t>union</a:t>
            </a:r>
            <a:endParaRPr lang="nl-NL" sz="2800" dirty="0" smtClean="0"/>
          </a:p>
          <a:p>
            <a:pPr marL="969963" lvl="1" indent="-514350">
              <a:buFont typeface="Wingdings" charset="2"/>
              <a:buChar char="Ø"/>
            </a:pPr>
            <a:r>
              <a:rPr lang="nl-NL" sz="2800" dirty="0" err="1" smtClean="0"/>
              <a:t>Stronger</a:t>
            </a:r>
            <a:r>
              <a:rPr lang="nl-NL" sz="2800" dirty="0" smtClean="0"/>
              <a:t> </a:t>
            </a:r>
            <a:r>
              <a:rPr lang="nl-NL" sz="2800" dirty="0" err="1" smtClean="0"/>
              <a:t>role</a:t>
            </a:r>
            <a:r>
              <a:rPr lang="nl-NL" sz="2800" dirty="0" smtClean="0"/>
              <a:t> </a:t>
            </a:r>
            <a:r>
              <a:rPr lang="nl-NL" sz="2800" dirty="0" err="1" smtClean="0"/>
              <a:t>for</a:t>
            </a:r>
            <a:r>
              <a:rPr lang="nl-NL" sz="2800" dirty="0" smtClean="0"/>
              <a:t> ESMA: </a:t>
            </a:r>
            <a:r>
              <a:rPr lang="nl-NL" sz="2800" b="1" dirty="0" smtClean="0"/>
              <a:t>top-down approach</a:t>
            </a:r>
          </a:p>
        </p:txBody>
      </p:sp>
    </p:spTree>
    <p:extLst>
      <p:ext uri="{BB962C8B-B14F-4D97-AF65-F5344CB8AC3E}">
        <p14:creationId xmlns:p14="http://schemas.microsoft.com/office/powerpoint/2010/main" val="23410989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Reference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47" y="2003638"/>
            <a:ext cx="9750566" cy="45606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err="1"/>
              <a:t>Darvas</a:t>
            </a:r>
            <a:r>
              <a:rPr lang="en-US" sz="2800" dirty="0"/>
              <a:t>, Z. and D. Schoenmaker (2018), ‘</a:t>
            </a:r>
            <a:r>
              <a:rPr lang="en-GB" sz="2800" dirty="0"/>
              <a:t>Institutional Investors and Development of Europe’s Capital Markets</a:t>
            </a:r>
            <a:r>
              <a:rPr lang="en-US" sz="2800" dirty="0"/>
              <a:t>’, in: E. </a:t>
            </a:r>
            <a:r>
              <a:rPr lang="en-US" sz="2800" dirty="0" err="1"/>
              <a:t>Avgouleas</a:t>
            </a:r>
            <a:r>
              <a:rPr lang="en-US" sz="2800" dirty="0"/>
              <a:t>, D. Busch and G. </a:t>
            </a:r>
            <a:r>
              <a:rPr lang="en-US" sz="2800" dirty="0" err="1"/>
              <a:t>Ferrarini</a:t>
            </a:r>
            <a:r>
              <a:rPr lang="en-US" sz="2800" dirty="0"/>
              <a:t> (</a:t>
            </a:r>
            <a:r>
              <a:rPr lang="en-US" sz="2800" dirty="0" err="1"/>
              <a:t>eds</a:t>
            </a:r>
            <a:r>
              <a:rPr lang="en-US" sz="2800" dirty="0"/>
              <a:t>), </a:t>
            </a:r>
            <a:r>
              <a:rPr lang="en-US" sz="2800" i="1" dirty="0"/>
              <a:t>A Capital Markets Union for Europe</a:t>
            </a:r>
            <a:r>
              <a:rPr lang="en-US" sz="2800" dirty="0"/>
              <a:t>, Oxford University Press, Oxford, </a:t>
            </a:r>
            <a:r>
              <a:rPr lang="en-US" sz="2800" i="1" dirty="0"/>
              <a:t>forthcoming</a:t>
            </a:r>
            <a:r>
              <a:rPr lang="en-US" sz="2800" dirty="0"/>
              <a:t>.</a:t>
            </a:r>
            <a:endParaRPr lang="x-none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10989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err="1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637" y="2003638"/>
            <a:ext cx="8830075" cy="45606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z="2800" dirty="0" err="1" smtClean="0"/>
              <a:t>From</a:t>
            </a:r>
            <a:r>
              <a:rPr lang="nl-NL" sz="2800" dirty="0" smtClean="0"/>
              <a:t> banking </a:t>
            </a:r>
            <a:r>
              <a:rPr lang="nl-NL" sz="2800" dirty="0" err="1" smtClean="0"/>
              <a:t>to</a:t>
            </a:r>
            <a:r>
              <a:rPr lang="nl-NL" sz="2800" dirty="0" smtClean="0"/>
              <a:t> </a:t>
            </a:r>
            <a:r>
              <a:rPr lang="nl-NL" sz="2800" dirty="0" err="1" smtClean="0"/>
              <a:t>institutional</a:t>
            </a:r>
            <a:r>
              <a:rPr lang="nl-NL" sz="2800" dirty="0" smtClean="0"/>
              <a:t> investment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 err="1" smtClean="0"/>
              <a:t>Institutional</a:t>
            </a:r>
            <a:r>
              <a:rPr lang="nl-NL" sz="2800" dirty="0" smtClean="0"/>
              <a:t> investment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capital</a:t>
            </a:r>
            <a:r>
              <a:rPr lang="nl-NL" sz="2800" dirty="0" smtClean="0"/>
              <a:t> </a:t>
            </a:r>
            <a:r>
              <a:rPr lang="nl-NL" sz="2800" dirty="0" err="1" smtClean="0"/>
              <a:t>markets</a:t>
            </a:r>
            <a:endParaRPr lang="nl-NL" sz="2800" dirty="0" smtClean="0"/>
          </a:p>
          <a:p>
            <a:pPr marL="514350" indent="-514350">
              <a:buFont typeface="+mj-lt"/>
              <a:buAutoNum type="arabicPeriod"/>
            </a:pPr>
            <a:endParaRPr lang="nl-NL" sz="2800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 err="1" smtClean="0"/>
              <a:t>Capital</a:t>
            </a:r>
            <a:r>
              <a:rPr lang="nl-NL" sz="2800" dirty="0" smtClean="0"/>
              <a:t> </a:t>
            </a:r>
            <a:r>
              <a:rPr lang="nl-NL" sz="2800" dirty="0" err="1" smtClean="0"/>
              <a:t>markets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home bias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Policy </a:t>
            </a:r>
            <a:r>
              <a:rPr lang="nl-NL" sz="2800" dirty="0" err="1" smtClean="0"/>
              <a:t>conclusions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16697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677980"/>
              </p:ext>
            </p:extLst>
          </p:nvPr>
        </p:nvGraphicFramePr>
        <p:xfrm>
          <a:off x="762050" y="2003638"/>
          <a:ext cx="9116380" cy="4853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44675" y="279400"/>
            <a:ext cx="8396288" cy="644525"/>
          </a:xfrm>
        </p:spPr>
        <p:txBody>
          <a:bodyPr/>
          <a:lstStyle/>
          <a:p>
            <a:r>
              <a:rPr lang="nl-NL" sz="3600" dirty="0" smtClean="0"/>
              <a:t>Banking </a:t>
            </a:r>
            <a:r>
              <a:rPr lang="nl-NL" sz="3600" dirty="0" err="1" smtClean="0"/>
              <a:t>remains</a:t>
            </a:r>
            <a:r>
              <a:rPr lang="nl-NL" sz="3600" dirty="0" smtClean="0"/>
              <a:t> flat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83166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549563"/>
              </p:ext>
            </p:extLst>
          </p:nvPr>
        </p:nvGraphicFramePr>
        <p:xfrm>
          <a:off x="719713" y="1834317"/>
          <a:ext cx="9342173" cy="5093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44675" y="279400"/>
            <a:ext cx="8396288" cy="644525"/>
          </a:xfrm>
        </p:spPr>
        <p:txBody>
          <a:bodyPr/>
          <a:lstStyle/>
          <a:p>
            <a:r>
              <a:rPr lang="nl-NL" sz="3600" dirty="0" err="1" smtClean="0"/>
              <a:t>Institutional</a:t>
            </a:r>
            <a:r>
              <a:rPr lang="nl-NL" sz="3600" dirty="0" smtClean="0"/>
              <a:t> investment on the </a:t>
            </a:r>
            <a:r>
              <a:rPr lang="nl-NL" sz="3600" dirty="0" err="1" smtClean="0"/>
              <a:t>rise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83166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549231"/>
              </p:ext>
            </p:extLst>
          </p:nvPr>
        </p:nvGraphicFramePr>
        <p:xfrm>
          <a:off x="522145" y="310423"/>
          <a:ext cx="9963102" cy="688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6229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42115" y="2060077"/>
            <a:ext cx="10162374" cy="5501187"/>
          </a:xfrm>
          <a:prstGeom prst="rect">
            <a:avLst/>
          </a:prstGeom>
        </p:spPr>
        <p:txBody>
          <a:bodyPr lIns="104287" tIns="52144" rIns="104287" bIns="52144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 1</a:t>
            </a:r>
          </a:p>
          <a:p>
            <a:endParaRPr lang="en-US" sz="900" dirty="0">
              <a:solidFill>
                <a:srgbClr val="0027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institutional investment leads to larger markets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Markets measured in terms of equities and bonds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dirty="0">
              <a:solidFill>
                <a:srgbClr val="0027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 </a:t>
            </a:r>
            <a:r>
              <a:rPr lang="en-US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rgbClr val="0027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solidFill>
                <a:srgbClr val="0027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institutional investment leads to </a:t>
            </a:r>
            <a:r>
              <a:rPr lang="en-US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risk sharing</a:t>
            </a:r>
            <a:endParaRPr lang="en-US" dirty="0">
              <a:solidFill>
                <a:srgbClr val="0027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sharing measured as lower home bias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44675" y="279400"/>
            <a:ext cx="8396288" cy="644525"/>
          </a:xfrm>
          <a:prstGeom prst="rect">
            <a:avLst/>
          </a:prstGeom>
        </p:spPr>
        <p:txBody>
          <a:bodyPr/>
          <a:lstStyle>
            <a:lvl1pPr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275D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275D"/>
                </a:solidFill>
                <a:latin typeface="Arial" charset="0"/>
                <a:cs typeface="Arial" charset="0"/>
              </a:defRPr>
            </a:lvl2pPr>
            <a:lvl3pPr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275D"/>
                </a:solidFill>
                <a:latin typeface="Arial" charset="0"/>
                <a:cs typeface="Arial" charset="0"/>
              </a:defRPr>
            </a:lvl3pPr>
            <a:lvl4pPr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275D"/>
                </a:solidFill>
                <a:latin typeface="Arial" charset="0"/>
                <a:cs typeface="Arial" charset="0"/>
              </a:defRPr>
            </a:lvl4pPr>
            <a:lvl5pPr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275D"/>
                </a:solidFill>
                <a:latin typeface="Arial" charset="0"/>
                <a:cs typeface="Arial" charset="0"/>
              </a:defRPr>
            </a:lvl5pPr>
            <a:lvl6pPr marL="457200"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275D"/>
                </a:solidFill>
                <a:latin typeface="Arial" charset="0"/>
                <a:cs typeface="Arial" charset="0"/>
              </a:defRPr>
            </a:lvl6pPr>
            <a:lvl7pPr marL="914400"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275D"/>
                </a:solidFill>
                <a:latin typeface="Arial" charset="0"/>
                <a:cs typeface="Arial" charset="0"/>
              </a:defRPr>
            </a:lvl7pPr>
            <a:lvl8pPr marL="1371600"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275D"/>
                </a:solidFill>
                <a:latin typeface="Arial" charset="0"/>
                <a:cs typeface="Arial" charset="0"/>
              </a:defRPr>
            </a:lvl8pPr>
            <a:lvl9pPr marL="1828800"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275D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3600" dirty="0" err="1" smtClean="0"/>
              <a:t>Empirical</a:t>
            </a:r>
            <a:r>
              <a:rPr lang="nl-NL" sz="3600" dirty="0" smtClean="0"/>
              <a:t> tests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45305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8308" y="279400"/>
            <a:ext cx="9257500" cy="644525"/>
          </a:xfrm>
        </p:spPr>
        <p:txBody>
          <a:bodyPr/>
          <a:lstStyle/>
          <a:p>
            <a:r>
              <a:rPr lang="nl-NL" sz="3600" dirty="0" err="1" smtClean="0"/>
              <a:t>Hyp</a:t>
            </a:r>
            <a:r>
              <a:rPr lang="nl-NL" sz="3600" dirty="0" smtClean="0"/>
              <a:t> 1: more investment, </a:t>
            </a:r>
            <a:r>
              <a:rPr lang="nl-NL" sz="3600" dirty="0" err="1" smtClean="0"/>
              <a:t>larger</a:t>
            </a:r>
            <a:r>
              <a:rPr lang="nl-NL" sz="3600" dirty="0" smtClean="0"/>
              <a:t> </a:t>
            </a:r>
            <a:r>
              <a:rPr lang="nl-NL" sz="3600" dirty="0" err="1" smtClean="0"/>
              <a:t>equity</a:t>
            </a:r>
            <a:r>
              <a:rPr lang="nl-NL" sz="3600" dirty="0" smtClean="0"/>
              <a:t> market</a:t>
            </a:r>
            <a:endParaRPr lang="en-US" sz="3600" dirty="0"/>
          </a:p>
        </p:txBody>
      </p:sp>
      <p:pic>
        <p:nvPicPr>
          <p:cNvPr id="4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95" y="1806096"/>
            <a:ext cx="8848250" cy="5178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56935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55972" y="279400"/>
            <a:ext cx="8984991" cy="644525"/>
          </a:xfrm>
        </p:spPr>
        <p:txBody>
          <a:bodyPr/>
          <a:lstStyle/>
          <a:p>
            <a:r>
              <a:rPr lang="nl-NL" sz="3600" dirty="0" err="1" smtClean="0"/>
              <a:t>Hyp</a:t>
            </a:r>
            <a:r>
              <a:rPr lang="nl-NL" sz="3600" dirty="0" smtClean="0"/>
              <a:t> 1: more investment, </a:t>
            </a:r>
            <a:r>
              <a:rPr lang="nl-NL" sz="3600" dirty="0" err="1" smtClean="0"/>
              <a:t>larger</a:t>
            </a:r>
            <a:r>
              <a:rPr lang="nl-NL" sz="3600" dirty="0" smtClean="0"/>
              <a:t> bond market</a:t>
            </a:r>
            <a:endParaRPr lang="en-US" sz="3600" dirty="0"/>
          </a:p>
        </p:txBody>
      </p:sp>
      <p:pic>
        <p:nvPicPr>
          <p:cNvPr id="5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3" y="1806096"/>
            <a:ext cx="9920766" cy="5263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634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12420" y="291955"/>
            <a:ext cx="9232461" cy="642701"/>
          </a:xfrm>
          <a:prstGeom prst="rect">
            <a:avLst/>
          </a:prstGeom>
        </p:spPr>
        <p:txBody>
          <a:bodyPr lIns="104306" tIns="52153" rIns="104306" bIns="52153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</a:t>
            </a:r>
            <a:r>
              <a:rPr lang="en-US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institutional investment and risk sharing </a:t>
            </a:r>
            <a:endParaRPr lang="en-US" dirty="0">
              <a:solidFill>
                <a:srgbClr val="0027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0392" y="1862535"/>
            <a:ext cx="10404489" cy="5537039"/>
          </a:xfrm>
          <a:prstGeom prst="rect">
            <a:avLst/>
          </a:prstGeom>
        </p:spPr>
        <p:txBody>
          <a:bodyPr lIns="104306" tIns="52153" rIns="104306" bIns="52153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Regression results show that </a:t>
            </a:r>
            <a:r>
              <a:rPr lang="en-US" b="1" u="sng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home bias</a:t>
            </a:r>
            <a:r>
              <a:rPr lang="en-US" dirty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associated with:</a:t>
            </a:r>
          </a:p>
          <a:p>
            <a:endParaRPr lang="en-US" sz="500" dirty="0">
              <a:solidFill>
                <a:srgbClr val="0027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en-US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institutional investor assets-to-GDP ratio;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u="sng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en-GB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restrictions on foreign investments of pension funds;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900" dirty="0">
              <a:solidFill>
                <a:srgbClr val="0027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1528" lvl="1" indent="0">
              <a:buNone/>
            </a:pPr>
            <a:r>
              <a:rPr lang="en-GB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Controls:</a:t>
            </a:r>
            <a:endParaRPr lang="en-US" dirty="0" smtClean="0">
              <a:solidFill>
                <a:srgbClr val="0027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en-US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 per </a:t>
            </a:r>
            <a:r>
              <a:rPr lang="en-GB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capita, broadly measuring the level of development;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u="sng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en-GB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to GDP ratio, aiming to capture the openness of an </a:t>
            </a:r>
            <a:r>
              <a:rPr lang="en-GB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economy;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u="sng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en-GB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home market capitalisation, as a share of domestic GDP (less domestic supply);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u="sng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en-GB" dirty="0" smtClean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foreign market capitalisation, as a share of domestic GDP (more foreign supply). </a:t>
            </a:r>
            <a:endParaRPr lang="en-US" dirty="0">
              <a:solidFill>
                <a:srgbClr val="0027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1528" lvl="1" indent="0">
              <a:buNone/>
            </a:pP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544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USESECONDARYMONITOR" val="True"/>
  <p:tag name="ANSWERNOWSTYLE" val="-1"/>
  <p:tag name="RESPCOUNTERFORMAT" val="0"/>
  <p:tag name="NUMRESPONSES" val="1"/>
  <p:tag name="CHARTVALUEFORMAT" val="0%"/>
  <p:tag name="AUTOUPDATEALIASES" val="True"/>
  <p:tag name="RACEANIMATIONSPEED" val="3"/>
  <p:tag name="MAXRESPONDERS" val="5"/>
  <p:tag name="BUBBLEGROUPING" val="3"/>
  <p:tag name="CUSTOMCELLBACKCOLOR1" val="-657956"/>
  <p:tag name="USESCHEMECOLORS" val="True"/>
  <p:tag name="GRIDOPACITY" val="90"/>
  <p:tag name="GRIDPOSITION" val="1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AVECSVWITHSESSION" val="False"/>
  <p:tag name="COUNTDOWNSTYLE" val="-1"/>
  <p:tag name="INPUTSOURCE" val="1"/>
  <p:tag name="AUTOADVANCE" val="False"/>
  <p:tag name="RACEENDPOINTS" val="100"/>
  <p:tag name="TEAMSINLEADERBOARD" val="5"/>
  <p:tag name="DEFAULTNUMTEAMS" val="5"/>
  <p:tag name="CUSTOMCELLBACKCOLOR3" val="-268652"/>
  <p:tag name="DISPLAYDEVICEID" val="True"/>
  <p:tag name="GRIDFONTSIZE" val="12"/>
  <p:tag name="INCLUDENONRESPONDERS" val="False"/>
  <p:tag name="INCORRECTPOINTVALUE" val="0"/>
  <p:tag name="ADVANCEDSETTINGSVIEW" val="True"/>
  <p:tag name="PRRESPONSE1" val="10"/>
  <p:tag name="PRRESPONSE6" val="5"/>
  <p:tag name="ALWAYSOPENPOLL" val="False"/>
  <p:tag name="SHOWBARVISIBLE" val="True"/>
  <p:tag name="ANSWERNOWTEXT" val="Answer Now"/>
  <p:tag name="ALLOWDUPLICATES" val="False"/>
  <p:tag name="ROTATIONINTERVAL" val="2"/>
  <p:tag name="PARTICIPANTSINLEADERBOARD" val="5"/>
  <p:tag name="CUSTOMGRIDBACKCOLOR" val="-722948"/>
  <p:tag name="DISPLAYNAME" val="True"/>
  <p:tag name="GRIDSIZE" val="{Width=800, Height=600}"/>
  <p:tag name="MULTIRESPDIVISOR" val="1"/>
  <p:tag name="ZEROBASED" val="False"/>
  <p:tag name="FIBDISPLAYKEYWORDS" val="True"/>
  <p:tag name="PRRESPONSE8" val="3"/>
  <p:tag name="BULLETTYPE" val="3"/>
  <p:tag name="BACKUPSESSIONS" val="True"/>
  <p:tag name="RACERSMAXDISPLAYED" val="5"/>
  <p:tag name="BUBBLEVALUEFORMAT" val="0.0"/>
  <p:tag name="DISPLAYDEVICENUMBER" val="True"/>
  <p:tag name="CHARTCOLORS" val="0"/>
  <p:tag name="REALTIMEBACKUPPATH" val="(None)"/>
  <p:tag name="PRRESPONSE2" val="9"/>
  <p:tag name="PRRESPONSE10" val="1"/>
  <p:tag name="CSVFORMAT" val="0"/>
  <p:tag name="BACKUPMAINTENANCE" val="7"/>
  <p:tag name="BUBBLENAMEVISIBLE" val="True"/>
  <p:tag name="CUSTOMCELLBACKCOLOR4" val="-8355712"/>
  <p:tag name="RESETCHARTS" val="True"/>
  <p:tag name="FIBDISPLAYRESULTS" val="True"/>
  <p:tag name="PRRESPONSE9" val="2"/>
  <p:tag name="RESPCOUNTERSTYLE" val="-1"/>
  <p:tag name="STDCHART" val="1"/>
  <p:tag name="CUSTOMCELLBACKCOLOR2" val="-13395457"/>
  <p:tag name="ALLOWUSERFEEDBACK" val="True"/>
  <p:tag name="PRRESPONSE4" val="7"/>
  <p:tag name="EXPANDSHOWBAR" val="True"/>
  <p:tag name="SKIPREMAININGRACESLIDES" val="True"/>
  <p:tag name="AUTOSIZEGRID" val="True"/>
  <p:tag name="FIBNUMRESULTS" val="5"/>
  <p:tag name="RESPTABLESTYLE" val="-1"/>
  <p:tag name="CUSTOMCELLFORECOLOR" val="-16777216"/>
  <p:tag name="AUTOADJUSTPARTRANGE" val="True"/>
  <p:tag name="COUNTDOWNSECONDS" val="10"/>
  <p:tag name="POLLINGCYCLE" val="2"/>
  <p:tag name="POWERPOINTVERSION" val="14.0"/>
  <p:tag name="CORRECTPOINTVALUE" val="1"/>
  <p:tag name="BUBBLESIZEVISIBLE" val="True"/>
  <p:tag name="REVIEWONLY" val="False"/>
  <p:tag name="GRIDROTATIONINTERVAL" val="2"/>
  <p:tag name="THINKCELLPRESENTATIONDONOTDELETE" val="&lt;?xml version=&quot;1.0&quot; encoding=&quot;UTF-16&quot; standalone=&quot;yes&quot;?&gt;&#10;&lt;root reqver=&quot;17839&quot;&gt;&lt;version val=&quot;2117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4&quot;&gt;&lt;elem m_fUsage=&quot;3.34401048900000000000E+000&quot;&gt;&lt;m_ppcolschidx val=&quot;0&quot;/&gt;&lt;m_rgb r=&quot;b7&quot; g=&quot;0&quot; b=&quot;0&quot;/&gt;&lt;/elem&gt;&lt;elem m_fUsage=&quot;2.16920511000000000000E+000&quot;&gt;&lt;m_ppcolschidx val=&quot;0&quot;/&gt;&lt;m_rgb r=&quot;ff&quot; g=&quot;fa&quot; b=&quot;1c&quot;/&gt;&lt;/elem&gt;&lt;elem m_fUsage=&quot;1.00000000000000000000E+000&quot;&gt;&lt;m_ppcolschidx val=&quot;0&quot;/&gt;&lt;m_rgb r=&quot;0&quot; g=&quot;b3&quot; b=&quot;1b&quot;/&gt;&lt;/elem&gt;&lt;elem m_fUsage=&quot;9.44918572671000100000E-001&quot;&gt;&lt;m_ppcolschidx val=&quot;0&quot;/&gt;&lt;m_rgb r=&quot;10&quot; g=&quot;0&quot; b=&quot;ce&quot;/&gt;&lt;/elem&gt;&lt;/m_vecMRU&gt;&lt;/m_mruColor&gt;&lt;m_mapectfillschemeMRU&gt;&lt;key val=&quot;0&quot;/&gt;&lt;elem&gt;&lt;m_nPartnerID val=&quot;536&quot;/&gt;&lt;m_nIndex val=&quot;0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PRRESPONSE5" val="6"/>
  <p:tag name="DELIMITERS" val="3.1"/>
  <p:tag name="THINKCELLUNDODONOTDELETE" val="3190"/>
  <p:tag name="TASKPANEKEY" val="a5ed84f3-7a28-485a-81ae-b490c1300bcd"/>
  <p:tag name="TPFULLVERSION" val="4.3.2.1178"/>
</p:tagLst>
</file>

<file path=ppt/theme/theme1.xml><?xml version="1.0" encoding="utf-8"?>
<a:theme xmlns:a="http://schemas.openxmlformats.org/drawingml/2006/main" name="RSM-A1-corporate-editable-PPT">
  <a:themeElements>
    <a:clrScheme name="3_RSM-A1-corporate-editable-PPT 1">
      <a:dk1>
        <a:srgbClr val="6A5546"/>
      </a:dk1>
      <a:lt1>
        <a:srgbClr val="FFFFFF"/>
      </a:lt1>
      <a:dk2>
        <a:srgbClr val="00275D"/>
      </a:dk2>
      <a:lt2>
        <a:srgbClr val="DDD3CB"/>
      </a:lt2>
      <a:accent1>
        <a:srgbClr val="7F93AE"/>
      </a:accent1>
      <a:accent2>
        <a:srgbClr val="CBD3DE"/>
      </a:accent2>
      <a:accent3>
        <a:srgbClr val="00275D"/>
      </a:accent3>
      <a:accent4>
        <a:srgbClr val="00275D"/>
      </a:accent4>
      <a:accent5>
        <a:srgbClr val="FF6600"/>
      </a:accent5>
      <a:accent6>
        <a:srgbClr val="808080"/>
      </a:accent6>
      <a:hlink>
        <a:srgbClr val="00275D"/>
      </a:hlink>
      <a:folHlink>
        <a:srgbClr val="00275D"/>
      </a:folHlink>
    </a:clrScheme>
    <a:fontScheme name="3_RSM-A1-corporate-editable-PP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RSM-A1-corporate-editable-PPT 1">
        <a:dk1>
          <a:srgbClr val="6A5546"/>
        </a:dk1>
        <a:lt1>
          <a:srgbClr val="FFFFFF"/>
        </a:lt1>
        <a:dk2>
          <a:srgbClr val="00275D"/>
        </a:dk2>
        <a:lt2>
          <a:srgbClr val="DDD3CB"/>
        </a:lt2>
        <a:accent1>
          <a:srgbClr val="7F93AE"/>
        </a:accent1>
        <a:accent2>
          <a:srgbClr val="CBD3DE"/>
        </a:accent2>
        <a:accent3>
          <a:srgbClr val="00275D"/>
        </a:accent3>
        <a:accent4>
          <a:srgbClr val="00275D"/>
        </a:accent4>
        <a:accent5>
          <a:srgbClr val="FF6600"/>
        </a:accent5>
        <a:accent6>
          <a:srgbClr val="808080"/>
        </a:accent6>
        <a:hlink>
          <a:srgbClr val="00275D"/>
        </a:hlink>
        <a:folHlink>
          <a:srgbClr val="0027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RSM-A1-corporate-editable-PPT">
  <a:themeElements>
    <a:clrScheme name="Aangepast 3">
      <a:dk1>
        <a:srgbClr val="6A5546"/>
      </a:dk1>
      <a:lt1>
        <a:sysClr val="window" lastClr="FFFFFF"/>
      </a:lt1>
      <a:dk2>
        <a:srgbClr val="00275D"/>
      </a:dk2>
      <a:lt2>
        <a:srgbClr val="DDD3CB"/>
      </a:lt2>
      <a:accent1>
        <a:srgbClr val="7F93AE"/>
      </a:accent1>
      <a:accent2>
        <a:srgbClr val="CBD3DE"/>
      </a:accent2>
      <a:accent3>
        <a:srgbClr val="00275D"/>
      </a:accent3>
      <a:accent4>
        <a:srgbClr val="00275D"/>
      </a:accent4>
      <a:accent5>
        <a:srgbClr val="FF6600"/>
      </a:accent5>
      <a:accent6>
        <a:srgbClr val="808080"/>
      </a:accent6>
      <a:hlink>
        <a:srgbClr val="00275D"/>
      </a:hlink>
      <a:folHlink>
        <a:srgbClr val="00275D"/>
      </a:folHlink>
    </a:clrScheme>
    <a:fontScheme name="4_RSM-A1-corporate-editable-PP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F821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RSM-A1-corporate-editable-PPT">
  <a:themeElements>
    <a:clrScheme name="3_RSM-A1-corporate-editable-PPT 1">
      <a:dk1>
        <a:srgbClr val="6A5546"/>
      </a:dk1>
      <a:lt1>
        <a:srgbClr val="FFFFFF"/>
      </a:lt1>
      <a:dk2>
        <a:srgbClr val="00275D"/>
      </a:dk2>
      <a:lt2>
        <a:srgbClr val="DDD3CB"/>
      </a:lt2>
      <a:accent1>
        <a:srgbClr val="7F93AE"/>
      </a:accent1>
      <a:accent2>
        <a:srgbClr val="CBD3DE"/>
      </a:accent2>
      <a:accent3>
        <a:srgbClr val="00275D"/>
      </a:accent3>
      <a:accent4>
        <a:srgbClr val="00275D"/>
      </a:accent4>
      <a:accent5>
        <a:srgbClr val="FF6600"/>
      </a:accent5>
      <a:accent6>
        <a:srgbClr val="808080"/>
      </a:accent6>
      <a:hlink>
        <a:srgbClr val="00275D"/>
      </a:hlink>
      <a:folHlink>
        <a:srgbClr val="00275D"/>
      </a:folHlink>
    </a:clrScheme>
    <a:fontScheme name="3_RSM-A1-corporate-editable-PP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RSM-A1-corporate-editable-PPT 1">
        <a:dk1>
          <a:srgbClr val="6A5546"/>
        </a:dk1>
        <a:lt1>
          <a:srgbClr val="FFFFFF"/>
        </a:lt1>
        <a:dk2>
          <a:srgbClr val="00275D"/>
        </a:dk2>
        <a:lt2>
          <a:srgbClr val="DDD3CB"/>
        </a:lt2>
        <a:accent1>
          <a:srgbClr val="7F93AE"/>
        </a:accent1>
        <a:accent2>
          <a:srgbClr val="CBD3DE"/>
        </a:accent2>
        <a:accent3>
          <a:srgbClr val="00275D"/>
        </a:accent3>
        <a:accent4>
          <a:srgbClr val="00275D"/>
        </a:accent4>
        <a:accent5>
          <a:srgbClr val="FF6600"/>
        </a:accent5>
        <a:accent6>
          <a:srgbClr val="808080"/>
        </a:accent6>
        <a:hlink>
          <a:srgbClr val="00275D"/>
        </a:hlink>
        <a:folHlink>
          <a:srgbClr val="0027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RSM-A1-corporate-editable-PPT">
  <a:themeElements>
    <a:clrScheme name="3_RSM-A1-corporate-editable-PPT 1">
      <a:dk1>
        <a:srgbClr val="6A5546"/>
      </a:dk1>
      <a:lt1>
        <a:srgbClr val="FFFFFF"/>
      </a:lt1>
      <a:dk2>
        <a:srgbClr val="00275D"/>
      </a:dk2>
      <a:lt2>
        <a:srgbClr val="DDD3CB"/>
      </a:lt2>
      <a:accent1>
        <a:srgbClr val="7F93AE"/>
      </a:accent1>
      <a:accent2>
        <a:srgbClr val="CBD3DE"/>
      </a:accent2>
      <a:accent3>
        <a:srgbClr val="00275D"/>
      </a:accent3>
      <a:accent4>
        <a:srgbClr val="00275D"/>
      </a:accent4>
      <a:accent5>
        <a:srgbClr val="FF6600"/>
      </a:accent5>
      <a:accent6>
        <a:srgbClr val="808080"/>
      </a:accent6>
      <a:hlink>
        <a:srgbClr val="00275D"/>
      </a:hlink>
      <a:folHlink>
        <a:srgbClr val="00275D"/>
      </a:folHlink>
    </a:clrScheme>
    <a:fontScheme name="3_RSM-A1-corporate-editable-PP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RSM-A1-corporate-editable-PPT 1">
        <a:dk1>
          <a:srgbClr val="6A5546"/>
        </a:dk1>
        <a:lt1>
          <a:srgbClr val="FFFFFF"/>
        </a:lt1>
        <a:dk2>
          <a:srgbClr val="00275D"/>
        </a:dk2>
        <a:lt2>
          <a:srgbClr val="DDD3CB"/>
        </a:lt2>
        <a:accent1>
          <a:srgbClr val="7F93AE"/>
        </a:accent1>
        <a:accent2>
          <a:srgbClr val="CBD3DE"/>
        </a:accent2>
        <a:accent3>
          <a:srgbClr val="00275D"/>
        </a:accent3>
        <a:accent4>
          <a:srgbClr val="00275D"/>
        </a:accent4>
        <a:accent5>
          <a:srgbClr val="FF6600"/>
        </a:accent5>
        <a:accent6>
          <a:srgbClr val="808080"/>
        </a:accent6>
        <a:hlink>
          <a:srgbClr val="00275D"/>
        </a:hlink>
        <a:folHlink>
          <a:srgbClr val="0027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RSM-A1-corporate-editable-PPT</Template>
  <TotalTime>3117</TotalTime>
  <Words>371</Words>
  <Application>Microsoft Macintosh PowerPoint</Application>
  <PresentationFormat>Aangepast</PresentationFormat>
  <Paragraphs>61</Paragraphs>
  <Slides>12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RSM-A1-corporate-editable-PPT</vt:lpstr>
      <vt:lpstr>4_RSM-A1-corporate-editable-PPT</vt:lpstr>
      <vt:lpstr>1_RSM-A1-corporate-editable-PPT</vt:lpstr>
      <vt:lpstr>2_RSM-A1-corporate-editable-PPT</vt:lpstr>
      <vt:lpstr>Declining home bias fosters capital market integration</vt:lpstr>
      <vt:lpstr>Outline</vt:lpstr>
      <vt:lpstr>Banking remains flat</vt:lpstr>
      <vt:lpstr>Institutional investment on the rise</vt:lpstr>
      <vt:lpstr>PowerPoint-presentatie</vt:lpstr>
      <vt:lpstr>PowerPoint-presentatie</vt:lpstr>
      <vt:lpstr>Hyp 1: more investment, larger equity market</vt:lpstr>
      <vt:lpstr>Hyp 1: more investment, larger bond market</vt:lpstr>
      <vt:lpstr>PowerPoint-presentatie</vt:lpstr>
      <vt:lpstr>Declining home bias</vt:lpstr>
      <vt:lpstr>Policy conclusions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</dc:creator>
  <cp:lastModifiedBy>Dirk Schoenmaker</cp:lastModifiedBy>
  <cp:revision>1443</cp:revision>
  <cp:lastPrinted>2017-11-04T13:54:57Z</cp:lastPrinted>
  <dcterms:created xsi:type="dcterms:W3CDTF">2012-10-30T16:58:23Z</dcterms:created>
  <dcterms:modified xsi:type="dcterms:W3CDTF">2017-11-29T16:37:35Z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ce2010EditCount">
    <vt:lpwstr>1</vt:lpwstr>
  </property>
  <property fmtid="{D5CDD505-2E9C-101B-9397-08002B2CF9AE}" pid="3" name="Office2003EditCount">
    <vt:lpwstr>0</vt:lpwstr>
  </property>
  <property fmtid="{D5CDD505-2E9C-101B-9397-08002B2CF9AE}" pid="4" name="LastEditedOfficeVersion">
    <vt:lpwstr>Office2010</vt:lpwstr>
  </property>
  <property fmtid="{D5CDD505-2E9C-101B-9397-08002B2CF9AE}" pid="5" name="VGCompatibilityCheck Run By">
    <vt:lpwstr>Sai kumar jayaraj</vt:lpwstr>
  </property>
  <property fmtid="{D5CDD505-2E9C-101B-9397-08002B2CF9AE}" pid="6" name="VGCompatibilityCheck Run On ">
    <vt:lpwstr>10/30/2012 10:51:04 PM</vt:lpwstr>
  </property>
  <property fmtid="{D5CDD505-2E9C-101B-9397-08002B2CF9AE}" pid="7" name="Office2010WasSaved">
    <vt:lpwstr>1</vt:lpwstr>
  </property>
</Properties>
</file>