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17"/>
  </p:notesMasterIdLst>
  <p:sldIdLst>
    <p:sldId id="257" r:id="rId2"/>
    <p:sldId id="305" r:id="rId3"/>
    <p:sldId id="306" r:id="rId4"/>
    <p:sldId id="297" r:id="rId5"/>
    <p:sldId id="300" r:id="rId6"/>
    <p:sldId id="301" r:id="rId7"/>
    <p:sldId id="295" r:id="rId8"/>
    <p:sldId id="307" r:id="rId9"/>
    <p:sldId id="308" r:id="rId10"/>
    <p:sldId id="302" r:id="rId11"/>
    <p:sldId id="298" r:id="rId12"/>
    <p:sldId id="303" r:id="rId13"/>
    <p:sldId id="304" r:id="rId14"/>
    <p:sldId id="309" r:id="rId15"/>
    <p:sldId id="256" r:id="rId16"/>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A22F"/>
    <a:srgbClr val="F6F6F6"/>
    <a:srgbClr val="D5E3CF"/>
    <a:srgbClr val="DADADA"/>
    <a:srgbClr val="0094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28" autoAdjust="0"/>
    <p:restoredTop sz="94660"/>
  </p:normalViewPr>
  <p:slideViewPr>
    <p:cSldViewPr>
      <p:cViewPr varScale="1">
        <p:scale>
          <a:sx n="72" d="100"/>
          <a:sy n="72" d="100"/>
        </p:scale>
        <p:origin x="126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Other</c:v>
                </c:pt>
              </c:strCache>
            </c:strRef>
          </c:tx>
          <c:spPr>
            <a:solidFill>
              <a:schemeClr val="accent1"/>
            </a:solidFill>
            <a:ln>
              <a:noFill/>
            </a:ln>
            <a:effectLst/>
          </c:spPr>
          <c:invertIfNegative val="0"/>
          <c:dPt>
            <c:idx val="0"/>
            <c:invertIfNegative val="0"/>
            <c:bubble3D val="0"/>
            <c:spPr>
              <a:solidFill>
                <a:srgbClr val="D5E3CF"/>
              </a:solidFill>
              <a:ln>
                <a:noFill/>
              </a:ln>
              <a:effectLst/>
            </c:spPr>
            <c:extLst>
              <c:ext xmlns:c16="http://schemas.microsoft.com/office/drawing/2014/chart" uri="{C3380CC4-5D6E-409C-BE32-E72D297353CC}">
                <c16:uniqueId val="{00000003-FD1B-4C4A-87B5-739047463864}"/>
              </c:ext>
            </c:extLst>
          </c:dPt>
          <c:dPt>
            <c:idx val="1"/>
            <c:invertIfNegative val="0"/>
            <c:bubble3D val="0"/>
            <c:spPr>
              <a:solidFill>
                <a:srgbClr val="D5E3CF"/>
              </a:solidFill>
              <a:ln>
                <a:noFill/>
              </a:ln>
              <a:effectLst/>
            </c:spPr>
            <c:extLst>
              <c:ext xmlns:c16="http://schemas.microsoft.com/office/drawing/2014/chart" uri="{C3380CC4-5D6E-409C-BE32-E72D297353CC}">
                <c16:uniqueId val="{00000004-FD1B-4C4A-87B5-739047463864}"/>
              </c:ext>
            </c:extLst>
          </c:dPt>
          <c:cat>
            <c:strRef>
              <c:f>Sheet1!$A$2:$A$3</c:f>
              <c:strCache>
                <c:ptCount val="2"/>
                <c:pt idx="0">
                  <c:v>Share of firms</c:v>
                </c:pt>
                <c:pt idx="1">
                  <c:v>Share of jobs created</c:v>
                </c:pt>
              </c:strCache>
            </c:strRef>
          </c:cat>
          <c:val>
            <c:numRef>
              <c:f>Sheet1!$B$2:$B$3</c:f>
              <c:numCache>
                <c:formatCode>General</c:formatCode>
                <c:ptCount val="2"/>
                <c:pt idx="0">
                  <c:v>94</c:v>
                </c:pt>
                <c:pt idx="1">
                  <c:v>49.5</c:v>
                </c:pt>
              </c:numCache>
            </c:numRef>
          </c:val>
          <c:extLst>
            <c:ext xmlns:c16="http://schemas.microsoft.com/office/drawing/2014/chart" uri="{C3380CC4-5D6E-409C-BE32-E72D297353CC}">
              <c16:uniqueId val="{00000000-FD1B-4C4A-87B5-739047463864}"/>
            </c:ext>
          </c:extLst>
        </c:ser>
        <c:ser>
          <c:idx val="1"/>
          <c:order val="1"/>
          <c:tx>
            <c:strRef>
              <c:f>Sheet1!$C$1</c:f>
              <c:strCache>
                <c:ptCount val="1"/>
                <c:pt idx="0">
                  <c:v>High growth</c:v>
                </c:pt>
              </c:strCache>
            </c:strRef>
          </c:tx>
          <c:spPr>
            <a:solidFill>
              <a:srgbClr val="78A22F"/>
            </a:solidFill>
            <a:ln>
              <a:noFill/>
            </a:ln>
            <a:effectLst/>
          </c:spPr>
          <c:invertIfNegative val="0"/>
          <c:cat>
            <c:strRef>
              <c:f>Sheet1!$A$2:$A$3</c:f>
              <c:strCache>
                <c:ptCount val="2"/>
                <c:pt idx="0">
                  <c:v>Share of firms</c:v>
                </c:pt>
                <c:pt idx="1">
                  <c:v>Share of jobs created</c:v>
                </c:pt>
              </c:strCache>
            </c:strRef>
          </c:cat>
          <c:val>
            <c:numRef>
              <c:f>Sheet1!$C$2:$C$3</c:f>
              <c:numCache>
                <c:formatCode>General</c:formatCode>
                <c:ptCount val="2"/>
                <c:pt idx="0">
                  <c:v>6</c:v>
                </c:pt>
                <c:pt idx="1">
                  <c:v>51.5</c:v>
                </c:pt>
              </c:numCache>
            </c:numRef>
          </c:val>
          <c:extLst>
            <c:ext xmlns:c16="http://schemas.microsoft.com/office/drawing/2014/chart" uri="{C3380CC4-5D6E-409C-BE32-E72D297353CC}">
              <c16:uniqueId val="{00000001-FD1B-4C4A-87B5-739047463864}"/>
            </c:ext>
          </c:extLst>
        </c:ser>
        <c:dLbls>
          <c:showLegendKey val="0"/>
          <c:showVal val="0"/>
          <c:showCatName val="0"/>
          <c:showSerName val="0"/>
          <c:showPercent val="0"/>
          <c:showBubbleSize val="0"/>
        </c:dLbls>
        <c:gapWidth val="150"/>
        <c:overlap val="100"/>
        <c:axId val="825369448"/>
        <c:axId val="825360920"/>
      </c:barChart>
      <c:catAx>
        <c:axId val="825369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825360920"/>
        <c:crosses val="autoZero"/>
        <c:auto val="0"/>
        <c:lblAlgn val="ctr"/>
        <c:lblOffset val="100"/>
        <c:noMultiLvlLbl val="0"/>
      </c:catAx>
      <c:valAx>
        <c:axId val="825360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25369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rgbClr val="F6F6F6"/>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Europe</c:v>
                </c:pt>
              </c:strCache>
            </c:strRef>
          </c:tx>
          <c:spPr>
            <a:ln w="28575" cap="rnd">
              <a:solidFill>
                <a:srgbClr val="86878C"/>
              </a:solidFill>
              <a:round/>
            </a:ln>
            <a:effectLst/>
          </c:spPr>
          <c:marker>
            <c:symbol val="none"/>
          </c:marker>
          <c:cat>
            <c:numRef>
              <c:f>Sheet1!$A$2:$A$8</c:f>
              <c:numCache>
                <c:formatCode>General</c:formatCode>
                <c:ptCount val="7"/>
                <c:pt idx="0">
                  <c:v>2003</c:v>
                </c:pt>
                <c:pt idx="1">
                  <c:v>2004</c:v>
                </c:pt>
                <c:pt idx="2">
                  <c:v>2005</c:v>
                </c:pt>
                <c:pt idx="3">
                  <c:v>2006</c:v>
                </c:pt>
                <c:pt idx="4">
                  <c:v>2007</c:v>
                </c:pt>
                <c:pt idx="5">
                  <c:v>2008</c:v>
                </c:pt>
                <c:pt idx="6">
                  <c:v>2009</c:v>
                </c:pt>
              </c:numCache>
            </c:numRef>
          </c:cat>
          <c:val>
            <c:numRef>
              <c:f>Sheet1!$B$2:$B$8</c:f>
              <c:numCache>
                <c:formatCode>General</c:formatCode>
                <c:ptCount val="7"/>
                <c:pt idx="0">
                  <c:v>0.2</c:v>
                </c:pt>
                <c:pt idx="1">
                  <c:v>0.255</c:v>
                </c:pt>
                <c:pt idx="2">
                  <c:v>3.5</c:v>
                </c:pt>
                <c:pt idx="3">
                  <c:v>3</c:v>
                </c:pt>
                <c:pt idx="4">
                  <c:v>5.9</c:v>
                </c:pt>
                <c:pt idx="5">
                  <c:v>4.8</c:v>
                </c:pt>
                <c:pt idx="6">
                  <c:v>1.8</c:v>
                </c:pt>
              </c:numCache>
            </c:numRef>
          </c:val>
          <c:smooth val="0"/>
          <c:extLst>
            <c:ext xmlns:c16="http://schemas.microsoft.com/office/drawing/2014/chart" uri="{C3380CC4-5D6E-409C-BE32-E72D297353CC}">
              <c16:uniqueId val="{00000000-5182-4BF7-90B0-0CC73DC97052}"/>
            </c:ext>
          </c:extLst>
        </c:ser>
        <c:ser>
          <c:idx val="1"/>
          <c:order val="1"/>
          <c:tx>
            <c:strRef>
              <c:f>Sheet1!$C$1</c:f>
              <c:strCache>
                <c:ptCount val="1"/>
                <c:pt idx="0">
                  <c:v>UK</c:v>
                </c:pt>
              </c:strCache>
            </c:strRef>
          </c:tx>
          <c:spPr>
            <a:ln w="28575" cap="rnd">
              <a:solidFill>
                <a:srgbClr val="78A22F"/>
              </a:solidFill>
              <a:round/>
            </a:ln>
            <a:effectLst/>
          </c:spPr>
          <c:marker>
            <c:symbol val="none"/>
          </c:marker>
          <c:cat>
            <c:numRef>
              <c:f>Sheet1!$A$2:$A$8</c:f>
              <c:numCache>
                <c:formatCode>General</c:formatCode>
                <c:ptCount val="7"/>
                <c:pt idx="0">
                  <c:v>2003</c:v>
                </c:pt>
                <c:pt idx="1">
                  <c:v>2004</c:v>
                </c:pt>
                <c:pt idx="2">
                  <c:v>2005</c:v>
                </c:pt>
                <c:pt idx="3">
                  <c:v>2006</c:v>
                </c:pt>
                <c:pt idx="4">
                  <c:v>2007</c:v>
                </c:pt>
                <c:pt idx="5">
                  <c:v>2008</c:v>
                </c:pt>
                <c:pt idx="6">
                  <c:v>2009</c:v>
                </c:pt>
              </c:numCache>
            </c:numRef>
          </c:cat>
          <c:val>
            <c:numRef>
              <c:f>Sheet1!$C$2:$C$8</c:f>
              <c:numCache>
                <c:formatCode>General</c:formatCode>
                <c:ptCount val="7"/>
                <c:pt idx="0">
                  <c:v>0.4</c:v>
                </c:pt>
                <c:pt idx="1">
                  <c:v>0.3</c:v>
                </c:pt>
                <c:pt idx="2">
                  <c:v>4.2</c:v>
                </c:pt>
                <c:pt idx="3">
                  <c:v>5.5</c:v>
                </c:pt>
                <c:pt idx="4">
                  <c:v>10.1</c:v>
                </c:pt>
                <c:pt idx="5">
                  <c:v>9.1</c:v>
                </c:pt>
                <c:pt idx="6">
                  <c:v>2.2000000000000002</c:v>
                </c:pt>
              </c:numCache>
            </c:numRef>
          </c:val>
          <c:smooth val="0"/>
          <c:extLst>
            <c:ext xmlns:c16="http://schemas.microsoft.com/office/drawing/2014/chart" uri="{C3380CC4-5D6E-409C-BE32-E72D297353CC}">
              <c16:uniqueId val="{00000001-5182-4BF7-90B0-0CC73DC97052}"/>
            </c:ext>
          </c:extLst>
        </c:ser>
        <c:dLbls>
          <c:showLegendKey val="0"/>
          <c:showVal val="0"/>
          <c:showCatName val="0"/>
          <c:showSerName val="0"/>
          <c:showPercent val="0"/>
          <c:showBubbleSize val="0"/>
        </c:dLbls>
        <c:smooth val="0"/>
        <c:axId val="376302696"/>
        <c:axId val="376299416"/>
      </c:lineChart>
      <c:catAx>
        <c:axId val="376302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6299416"/>
        <c:crosses val="autoZero"/>
        <c:auto val="1"/>
        <c:lblAlgn val="ctr"/>
        <c:lblOffset val="100"/>
        <c:noMultiLvlLbl val="0"/>
      </c:catAx>
      <c:valAx>
        <c:axId val="376299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6302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F6F6F6"/>
    </a:soli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90676855562496"/>
          <c:y val="8.3898375984251955E-2"/>
          <c:w val="0.79157135211117391"/>
          <c:h val="0.62045152559055117"/>
        </c:manualLayout>
      </c:layout>
      <c:barChart>
        <c:barDir val="col"/>
        <c:grouping val="stacked"/>
        <c:varyColors val="0"/>
        <c:ser>
          <c:idx val="0"/>
          <c:order val="0"/>
          <c:tx>
            <c:strRef>
              <c:f>Sheet1!$B$1</c:f>
              <c:strCache>
                <c:ptCount val="1"/>
                <c:pt idx="0">
                  <c:v>Low estimate</c:v>
                </c:pt>
              </c:strCache>
            </c:strRef>
          </c:tx>
          <c:spPr>
            <a:solidFill>
              <a:srgbClr val="78A22F"/>
            </a:solidFill>
            <a:ln>
              <a:noFill/>
            </a:ln>
            <a:effectLst/>
          </c:spPr>
          <c:invertIfNegative val="0"/>
          <c:cat>
            <c:strRef>
              <c:f>Sheet1!$A$2:$A$4</c:f>
              <c:strCache>
                <c:ptCount val="3"/>
                <c:pt idx="0">
                  <c:v>United States</c:v>
                </c:pt>
                <c:pt idx="1">
                  <c:v>UK</c:v>
                </c:pt>
                <c:pt idx="2">
                  <c:v>Europe (exc. UK)</c:v>
                </c:pt>
              </c:strCache>
            </c:strRef>
          </c:cat>
          <c:val>
            <c:numRef>
              <c:f>Sheet1!$B$2:$B$4</c:f>
              <c:numCache>
                <c:formatCode>General</c:formatCode>
                <c:ptCount val="3"/>
                <c:pt idx="0">
                  <c:v>15</c:v>
                </c:pt>
                <c:pt idx="1">
                  <c:v>8</c:v>
                </c:pt>
                <c:pt idx="2">
                  <c:v>5</c:v>
                </c:pt>
              </c:numCache>
            </c:numRef>
          </c:val>
          <c:extLst>
            <c:ext xmlns:c16="http://schemas.microsoft.com/office/drawing/2014/chart" uri="{C3380CC4-5D6E-409C-BE32-E72D297353CC}">
              <c16:uniqueId val="{00000000-9C38-429B-94F2-227A4B3DBDAB}"/>
            </c:ext>
          </c:extLst>
        </c:ser>
        <c:ser>
          <c:idx val="1"/>
          <c:order val="1"/>
          <c:tx>
            <c:strRef>
              <c:f>Sheet1!$C$1</c:f>
              <c:strCache>
                <c:ptCount val="1"/>
                <c:pt idx="0">
                  <c:v>High estimate</c:v>
                </c:pt>
              </c:strCache>
            </c:strRef>
          </c:tx>
          <c:spPr>
            <a:solidFill>
              <a:srgbClr val="86878C"/>
            </a:solidFill>
            <a:ln>
              <a:noFill/>
            </a:ln>
            <a:effectLst/>
          </c:spPr>
          <c:invertIfNegative val="0"/>
          <c:cat>
            <c:strRef>
              <c:f>Sheet1!$A$2:$A$4</c:f>
              <c:strCache>
                <c:ptCount val="3"/>
                <c:pt idx="0">
                  <c:v>United States</c:v>
                </c:pt>
                <c:pt idx="1">
                  <c:v>UK</c:v>
                </c:pt>
                <c:pt idx="2">
                  <c:v>Europe (exc. UK)</c:v>
                </c:pt>
              </c:strCache>
            </c:strRef>
          </c:cat>
          <c:val>
            <c:numRef>
              <c:f>Sheet1!$C$2:$C$4</c:f>
              <c:numCache>
                <c:formatCode>General</c:formatCode>
                <c:ptCount val="3"/>
                <c:pt idx="0">
                  <c:v>5</c:v>
                </c:pt>
                <c:pt idx="1">
                  <c:v>2</c:v>
                </c:pt>
                <c:pt idx="2">
                  <c:v>0</c:v>
                </c:pt>
              </c:numCache>
            </c:numRef>
          </c:val>
          <c:extLst>
            <c:ext xmlns:c16="http://schemas.microsoft.com/office/drawing/2014/chart" uri="{C3380CC4-5D6E-409C-BE32-E72D297353CC}">
              <c16:uniqueId val="{00000001-9C38-429B-94F2-227A4B3DBDAB}"/>
            </c:ext>
          </c:extLst>
        </c:ser>
        <c:dLbls>
          <c:showLegendKey val="0"/>
          <c:showVal val="0"/>
          <c:showCatName val="0"/>
          <c:showSerName val="0"/>
          <c:showPercent val="0"/>
          <c:showBubbleSize val="0"/>
        </c:dLbls>
        <c:gapWidth val="150"/>
        <c:overlap val="100"/>
        <c:axId val="376326640"/>
        <c:axId val="376320736"/>
      </c:barChart>
      <c:catAx>
        <c:axId val="37632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6320736"/>
        <c:crosses val="autoZero"/>
        <c:auto val="1"/>
        <c:lblAlgn val="ctr"/>
        <c:lblOffset val="100"/>
        <c:noMultiLvlLbl val="0"/>
      </c:catAx>
      <c:valAx>
        <c:axId val="3763207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Percentage of VC total</a:t>
                </a:r>
              </a:p>
            </c:rich>
          </c:tx>
          <c:overlay val="0"/>
          <c:spPr>
            <a:solidFill>
              <a:srgbClr val="F6F6F6"/>
            </a:solidFill>
            <a:ln>
              <a:solidFill>
                <a:srgbClr val="F6F6F6"/>
              </a:solid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6326640"/>
        <c:crosses val="autoZero"/>
        <c:crossBetween val="between"/>
      </c:valAx>
      <c:spPr>
        <a:noFill/>
        <a:ln>
          <a:noFill/>
        </a:ln>
        <a:effectLst/>
      </c:spPr>
    </c:plotArea>
    <c:legend>
      <c:legendPos val="b"/>
      <c:layout>
        <c:manualLayout>
          <c:xMode val="edge"/>
          <c:yMode val="edge"/>
          <c:x val="0.1605854642743616"/>
          <c:y val="0.86416667689136462"/>
          <c:w val="0.59781963787770276"/>
          <c:h val="9.687722387180683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F6F6F6"/>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63FB81D6-740C-42C2-A176-AA536598D2D7}" type="datetimeFigureOut">
              <a:rPr lang="en-GB" smtClean="0"/>
              <a:pPr/>
              <a:t>04/12/2017</a:t>
            </a:fld>
            <a:endParaRPr lang="en-GB"/>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CD5DEAEE-6833-443B-B633-F9CD3B79C3C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bg1"/>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220400" y="1144800"/>
            <a:ext cx="7261200" cy="4878000"/>
          </a:xfrm>
          <a:prstGeom prst="rect">
            <a:avLst/>
          </a:prstGeom>
        </p:spPr>
        <p:txBody>
          <a:bodyPr/>
          <a:lstStyle>
            <a:lvl1pPr marL="0" indent="-226800">
              <a:spcBef>
                <a:spcPts val="0"/>
              </a:spcBef>
              <a:defRPr/>
            </a:lvl1pPr>
          </a:lstStyle>
          <a:p>
            <a:pPr lvl="0"/>
            <a:r>
              <a:rPr lang="en-US"/>
              <a:t>Edit Master text styles</a:t>
            </a:r>
          </a:p>
          <a:p>
            <a:pPr lvl="1"/>
            <a:r>
              <a:rPr lang="en-US"/>
              <a:t>Second level</a:t>
            </a:r>
          </a:p>
          <a:p>
            <a:pPr lvl="2"/>
            <a:r>
              <a:rPr lang="en-US"/>
              <a:t>Third level</a:t>
            </a:r>
          </a:p>
          <a:p>
            <a:pPr lvl="3"/>
            <a:r>
              <a:rPr lang="en-US"/>
              <a:t>Fourth level</a:t>
            </a:r>
          </a:p>
        </p:txBody>
      </p:sp>
      <p:sp>
        <p:nvSpPr>
          <p:cNvPr id="6" name="Title Placeholder 4"/>
          <p:cNvSpPr>
            <a:spLocks noGrp="1"/>
          </p:cNvSpPr>
          <p:nvPr>
            <p:ph type="title"/>
          </p:nvPr>
        </p:nvSpPr>
        <p:spPr>
          <a:xfrm>
            <a:off x="1486800" y="176400"/>
            <a:ext cx="7063200" cy="514800"/>
          </a:xfrm>
          <a:prstGeom prst="rect">
            <a:avLst/>
          </a:prstGeom>
        </p:spPr>
        <p:txBody>
          <a:bodyPr vert="horz" lIns="91440" tIns="45720" rIns="91440" bIns="45720" rtlCol="0" anchor="ctr">
            <a:noAutofit/>
          </a:bodyPr>
          <a:lstStyle/>
          <a:p>
            <a:r>
              <a:rPr lang="en-US"/>
              <a:t>Click to edit Master 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Image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219200" y="1143000"/>
            <a:ext cx="3352800" cy="4953000"/>
          </a:xfrm>
          <a:prstGeom prst="rect">
            <a:avLst/>
          </a:prstGeom>
        </p:spPr>
        <p:txBody>
          <a:bodyPr/>
          <a:lstStyle>
            <a:lvl1pPr marL="0" indent="-226800">
              <a:spcBef>
                <a:spcPts val="0"/>
              </a:spcBef>
              <a:defRPr/>
            </a:lvl1pPr>
          </a:lstStyle>
          <a:p>
            <a:pPr lvl="0"/>
            <a:r>
              <a:rPr lang="en-US"/>
              <a:t>Edit Master text styles</a:t>
            </a:r>
          </a:p>
          <a:p>
            <a:pPr lvl="1"/>
            <a:r>
              <a:rPr lang="en-US"/>
              <a:t>Second level</a:t>
            </a:r>
          </a:p>
          <a:p>
            <a:pPr lvl="2"/>
            <a:r>
              <a:rPr lang="en-US"/>
              <a:t>Third level</a:t>
            </a:r>
          </a:p>
          <a:p>
            <a:pPr lvl="3"/>
            <a:r>
              <a:rPr lang="en-US"/>
              <a:t>Fourth level</a:t>
            </a:r>
          </a:p>
        </p:txBody>
      </p:sp>
      <p:sp>
        <p:nvSpPr>
          <p:cNvPr id="6" name="Picture Placeholder 5"/>
          <p:cNvSpPr>
            <a:spLocks noGrp="1"/>
          </p:cNvSpPr>
          <p:nvPr>
            <p:ph type="pic" sz="quarter" idx="11"/>
          </p:nvPr>
        </p:nvSpPr>
        <p:spPr>
          <a:xfrm>
            <a:off x="4800600" y="1143000"/>
            <a:ext cx="3657600" cy="4953000"/>
          </a:xfrm>
          <a:prstGeom prst="rect">
            <a:avLst/>
          </a:prstGeom>
        </p:spPr>
        <p:txBody>
          <a:bodyPr/>
          <a:lstStyle/>
          <a:p>
            <a:r>
              <a:rPr lang="en-US"/>
              <a:t>Click icon to add picture</a:t>
            </a:r>
            <a:endParaRPr lang="en-GB"/>
          </a:p>
        </p:txBody>
      </p:sp>
      <p:sp>
        <p:nvSpPr>
          <p:cNvPr id="5" name="Title Placeholder 4"/>
          <p:cNvSpPr>
            <a:spLocks noGrp="1"/>
          </p:cNvSpPr>
          <p:nvPr>
            <p:ph type="title"/>
          </p:nvPr>
        </p:nvSpPr>
        <p:spPr>
          <a:xfrm>
            <a:off x="1486800" y="176400"/>
            <a:ext cx="7063200" cy="514800"/>
          </a:xfrm>
          <a:prstGeom prst="rect">
            <a:avLst/>
          </a:prstGeom>
        </p:spPr>
        <p:txBody>
          <a:bodyPr vert="horz" lIns="91440" tIns="45720" rIns="91440" bIns="45720" rtlCol="0" anchor="ctr">
            <a:noAutofit/>
          </a:bodyPr>
          <a:lstStyle/>
          <a:p>
            <a:r>
              <a:rPr lang="en-US"/>
              <a:t>Click to edit Master 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2060848"/>
            <a:ext cx="7776864" cy="1752600"/>
          </a:xfrm>
        </p:spPr>
        <p:txBody>
          <a:bodyPr/>
          <a:lstStyle>
            <a:lvl1pPr marL="0" indent="0" algn="l">
              <a:spcBef>
                <a:spcPts val="0"/>
              </a:spcBef>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
        <p:nvSpPr>
          <p:cNvPr id="23" name="Title 22"/>
          <p:cNvSpPr>
            <a:spLocks noGrp="1"/>
          </p:cNvSpPr>
          <p:nvPr>
            <p:ph type="title"/>
          </p:nvPr>
        </p:nvSpPr>
        <p:spPr/>
        <p:txBody>
          <a:bodyPr/>
          <a:lstStyle/>
          <a:p>
            <a:r>
              <a:rPr lang="en-US"/>
              <a:t>Click to edit Master title style</a:t>
            </a:r>
            <a:endParaRPr lang="en-GB" dirty="0"/>
          </a:p>
        </p:txBody>
      </p:sp>
      <p:sp>
        <p:nvSpPr>
          <p:cNvPr id="26" name="Text Placeholder 25"/>
          <p:cNvSpPr>
            <a:spLocks noGrp="1"/>
          </p:cNvSpPr>
          <p:nvPr>
            <p:ph type="body" sz="quarter" idx="10"/>
          </p:nvPr>
        </p:nvSpPr>
        <p:spPr>
          <a:xfrm>
            <a:off x="755576" y="4077072"/>
            <a:ext cx="7777162" cy="2089150"/>
          </a:xfrm>
        </p:spPr>
        <p:txBody>
          <a:bodyPr/>
          <a:lstStyle>
            <a:lvl1pPr marL="0" indent="-226800">
              <a:spcBef>
                <a:spcPts val="0"/>
              </a:spcBef>
              <a:defRPr baseline="0">
                <a:solidFill>
                  <a:schemeClr val="tx1"/>
                </a:solidFill>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GB"/>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DB13682-DF7B-DD4F-8040-64D4EE4ADF75}" type="datetimeFigureOut">
              <a:rPr lang="en-US" smtClean="0"/>
              <a:pPr/>
              <a:t>12/4/2017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2CAE306-1D45-394B-B57C-DDDDA11A2386}" type="slidenum">
              <a:rPr lang="en-GB" smtClean="0"/>
              <a:pPr/>
              <a:t>‹#›</a:t>
            </a:fld>
            <a:endParaRPr lang="en-GB"/>
          </a:p>
        </p:txBody>
      </p:sp>
    </p:spTree>
    <p:extLst>
      <p:ext uri="{BB962C8B-B14F-4D97-AF65-F5344CB8AC3E}">
        <p14:creationId xmlns:p14="http://schemas.microsoft.com/office/powerpoint/2010/main" val="11841762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2" descr="AFME_Logo"/>
          <p:cNvPicPr>
            <a:picLocks noChangeAspect="1" noChangeArrowheads="1"/>
          </p:cNvPicPr>
          <p:nvPr/>
        </p:nvPicPr>
        <p:blipFill>
          <a:blip r:embed="rId7" cstate="print"/>
          <a:stretch>
            <a:fillRect/>
          </a:stretch>
        </p:blipFill>
        <p:spPr bwMode="auto">
          <a:xfrm>
            <a:off x="230400" y="201600"/>
            <a:ext cx="1371600" cy="542544"/>
          </a:xfrm>
          <a:prstGeom prst="rect">
            <a:avLst/>
          </a:prstGeom>
          <a:noFill/>
          <a:ln w="9525">
            <a:noFill/>
            <a:miter lim="800000"/>
            <a:headEnd/>
            <a:tailEnd/>
          </a:ln>
        </p:spPr>
      </p:pic>
      <p:sp>
        <p:nvSpPr>
          <p:cNvPr id="6" name="Text Placeholder 5"/>
          <p:cNvSpPr>
            <a:spLocks noGrp="1"/>
          </p:cNvSpPr>
          <p:nvPr>
            <p:ph type="body" idx="1"/>
          </p:nvPr>
        </p:nvSpPr>
        <p:spPr>
          <a:xfrm>
            <a:off x="1220400" y="1144800"/>
            <a:ext cx="7261200" cy="4878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itle Placeholder 4"/>
          <p:cNvSpPr>
            <a:spLocks noGrp="1"/>
          </p:cNvSpPr>
          <p:nvPr>
            <p:ph type="title"/>
          </p:nvPr>
        </p:nvSpPr>
        <p:spPr>
          <a:xfrm>
            <a:off x="1486800" y="176400"/>
            <a:ext cx="7063200" cy="514800"/>
          </a:xfrm>
          <a:prstGeom prst="rect">
            <a:avLst/>
          </a:prstGeom>
        </p:spPr>
        <p:txBody>
          <a:bodyPr vert="horz" lIns="91440" tIns="45720" rIns="91440" bIns="45720" rtlCol="0" anchor="ctr">
            <a:noAutofit/>
          </a:bodyPr>
          <a:lstStyle/>
          <a:p>
            <a:r>
              <a:rPr lang="en-US"/>
              <a:t>Click to edit Master title style</a:t>
            </a:r>
            <a:endParaRPr lang="en-GB" dirty="0"/>
          </a:p>
        </p:txBody>
      </p:sp>
      <p:sp>
        <p:nvSpPr>
          <p:cNvPr id="7" name="Rectangle 6"/>
          <p:cNvSpPr/>
          <p:nvPr/>
        </p:nvSpPr>
        <p:spPr>
          <a:xfrm>
            <a:off x="8153400" y="6248400"/>
            <a:ext cx="442750" cy="338554"/>
          </a:xfrm>
          <a:prstGeom prst="rect">
            <a:avLst/>
          </a:prstGeom>
        </p:spPr>
        <p:txBody>
          <a:bodyPr wrap="none">
            <a:spAutoFit/>
          </a:bodyPr>
          <a:lstStyle/>
          <a:p>
            <a:fld id="{FEBF398D-4DFC-4CF9-A6C4-1299A7C2C820}" type="slidenum">
              <a:rPr lang="en-GB" sz="1600" b="0" smtClean="0">
                <a:solidFill>
                  <a:srgbClr val="898989"/>
                </a:solidFill>
                <a:latin typeface="+mj-lt"/>
              </a:rPr>
              <a:pPr/>
              <a:t>‹#›</a:t>
            </a:fld>
            <a:endParaRPr lang="en-GB" sz="1600" b="0" dirty="0">
              <a:latin typeface="+mj-lt"/>
            </a:endParaRP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61" r:id="rId3"/>
    <p:sldLayoutId id="2147483662" r:id="rId4"/>
    <p:sldLayoutId id="2147483663" r:id="rId5"/>
  </p:sldLayoutIdLst>
  <p:hf sldNum="0" hdr="0" dt="0"/>
  <p:txStyles>
    <p:titleStyle>
      <a:lvl1pPr algn="l" rtl="0" eaLnBrk="1" fontAlgn="base" hangingPunct="1">
        <a:spcBef>
          <a:spcPct val="0"/>
        </a:spcBef>
        <a:spcAft>
          <a:spcPct val="0"/>
        </a:spcAft>
        <a:defRPr sz="2800" b="1">
          <a:solidFill>
            <a:srgbClr val="78A22F"/>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2pPr>
      <a:lvl3pPr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3pPr>
      <a:lvl4pPr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4pPr>
      <a:lvl5pPr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5pPr>
      <a:lvl6pPr marL="457200"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6pPr>
      <a:lvl7pPr marL="914400"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7pPr>
      <a:lvl8pPr marL="1371600"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8pPr>
      <a:lvl9pPr marL="1828800"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9pPr>
    </p:titleStyle>
    <p:bodyStyle>
      <a:lvl1pPr marL="342900" indent="-342900" algn="l" rtl="0" eaLnBrk="1" fontAlgn="base" hangingPunct="1">
        <a:spcBef>
          <a:spcPct val="20000"/>
        </a:spcBef>
        <a:spcAft>
          <a:spcPct val="0"/>
        </a:spcAft>
        <a:buClr>
          <a:srgbClr val="78A22F"/>
        </a:buClr>
        <a:buFont typeface="Arial" pitchFamily="34" charset="0"/>
        <a:buChar char="•"/>
        <a:defRPr sz="1800">
          <a:solidFill>
            <a:schemeClr val="tx1"/>
          </a:solidFill>
          <a:latin typeface="+mn-lt"/>
          <a:ea typeface="+mn-ea"/>
          <a:cs typeface="+mn-cs"/>
        </a:defRPr>
      </a:lvl1pPr>
      <a:lvl2pPr marL="742950" indent="-285750" algn="l" rtl="0" eaLnBrk="1" fontAlgn="base" hangingPunct="1">
        <a:spcBef>
          <a:spcPct val="20000"/>
        </a:spcBef>
        <a:spcAft>
          <a:spcPct val="0"/>
        </a:spcAft>
        <a:buClr>
          <a:srgbClr val="78A22F"/>
        </a:buClr>
        <a:buFont typeface="Arial" pitchFamily="34" charset="0"/>
        <a:buChar char="•"/>
        <a:defRPr sz="1600">
          <a:solidFill>
            <a:schemeClr val="tx1"/>
          </a:solidFill>
          <a:latin typeface="+mn-lt"/>
          <a:ea typeface="+mn-ea"/>
          <a:cs typeface="+mn-cs"/>
        </a:defRPr>
      </a:lvl2pPr>
      <a:lvl3pPr marL="1143000" indent="-228600" algn="l" rtl="0" eaLnBrk="1" fontAlgn="base" hangingPunct="1">
        <a:spcBef>
          <a:spcPct val="20000"/>
        </a:spcBef>
        <a:spcAft>
          <a:spcPct val="0"/>
        </a:spcAft>
        <a:buClr>
          <a:srgbClr val="78A22F"/>
        </a:buClr>
        <a:buFont typeface="Arial" pitchFamily="34" charset="0"/>
        <a:buChar char="•"/>
        <a:defRPr sz="1400">
          <a:solidFill>
            <a:schemeClr val="tx1"/>
          </a:solidFill>
          <a:latin typeface="+mn-lt"/>
          <a:ea typeface="+mn-ea"/>
          <a:cs typeface="+mn-cs"/>
        </a:defRPr>
      </a:lvl3pPr>
      <a:lvl4pPr marL="1600200" indent="-228600" algn="l" rtl="0" eaLnBrk="1" fontAlgn="base" hangingPunct="1">
        <a:spcBef>
          <a:spcPct val="20000"/>
        </a:spcBef>
        <a:spcAft>
          <a:spcPct val="0"/>
        </a:spcAft>
        <a:buClr>
          <a:srgbClr val="78A22F"/>
        </a:buClr>
        <a:buFont typeface="Arial" pitchFamily="34" charset="0"/>
        <a:buChar char="•"/>
        <a:defRPr sz="14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FME_Europe2014_PPT_BW.jpg"/>
          <p:cNvPicPr>
            <a:picLocks noChangeAspect="1"/>
          </p:cNvPicPr>
          <p:nvPr/>
        </p:nvPicPr>
        <p:blipFill>
          <a:blip r:embed="rId2" cstate="print"/>
          <a:stretch>
            <a:fillRect/>
          </a:stretch>
        </p:blipFill>
        <p:spPr>
          <a:xfrm>
            <a:off x="0" y="0"/>
            <a:ext cx="9144000" cy="6858000"/>
          </a:xfrm>
          <a:prstGeom prst="rect">
            <a:avLst/>
          </a:prstGeom>
        </p:spPr>
      </p:pic>
      <p:pic>
        <p:nvPicPr>
          <p:cNvPr id="2" name="Picture 36" descr="AFME_Logo"/>
          <p:cNvPicPr>
            <a:picLocks noChangeAspect="1" noChangeArrowheads="1"/>
          </p:cNvPicPr>
          <p:nvPr/>
        </p:nvPicPr>
        <p:blipFill>
          <a:blip r:embed="rId3" cstate="print"/>
          <a:stretch>
            <a:fillRect/>
          </a:stretch>
        </p:blipFill>
        <p:spPr bwMode="auto">
          <a:xfrm>
            <a:off x="608400" y="1066799"/>
            <a:ext cx="1676400" cy="664464"/>
          </a:xfrm>
          <a:prstGeom prst="rect">
            <a:avLst/>
          </a:prstGeom>
          <a:noFill/>
          <a:ln w="9525">
            <a:noFill/>
            <a:miter lim="800000"/>
            <a:headEnd/>
            <a:tailEnd/>
          </a:ln>
        </p:spPr>
      </p:pic>
      <p:sp>
        <p:nvSpPr>
          <p:cNvPr id="3" name="TextBox 2"/>
          <p:cNvSpPr txBox="1"/>
          <p:nvPr/>
        </p:nvSpPr>
        <p:spPr>
          <a:xfrm>
            <a:off x="2160000" y="2438400"/>
            <a:ext cx="6516456" cy="2308324"/>
          </a:xfrm>
          <a:prstGeom prst="rect">
            <a:avLst/>
          </a:prstGeom>
          <a:noFill/>
        </p:spPr>
        <p:txBody>
          <a:bodyPr wrap="square" rtlCol="0">
            <a:spAutoFit/>
          </a:bodyPr>
          <a:lstStyle/>
          <a:p>
            <a:r>
              <a:rPr lang="en-GB" sz="2800" b="1" dirty="0"/>
              <a:t>Addressing the Shortage of Risk Capital for Europe’s High Growth Businesses </a:t>
            </a:r>
          </a:p>
          <a:p>
            <a:endParaRPr lang="en-GB" sz="2000" b="1" dirty="0"/>
          </a:p>
          <a:p>
            <a:r>
              <a:rPr lang="en-GB" sz="2000" b="1" dirty="0"/>
              <a:t>ESM Workshop on Cross-Border Capital Flows and Capital </a:t>
            </a:r>
            <a:r>
              <a:rPr lang="en-GB" sz="2000" b="1"/>
              <a:t>Markets Union</a:t>
            </a:r>
            <a:endParaRPr lang="en-GB" sz="2800" b="1" dirty="0">
              <a:latin typeface="Cambria" pitchFamily="18" charset="0"/>
            </a:endParaRPr>
          </a:p>
        </p:txBody>
      </p:sp>
      <p:sp>
        <p:nvSpPr>
          <p:cNvPr id="4" name="Text Placeholder 2"/>
          <p:cNvSpPr txBox="1">
            <a:spLocks/>
          </p:cNvSpPr>
          <p:nvPr/>
        </p:nvSpPr>
        <p:spPr bwMode="auto">
          <a:xfrm>
            <a:off x="2160000" y="5136802"/>
            <a:ext cx="5724368" cy="4524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GB" sz="2000" kern="0" dirty="0">
                <a:latin typeface="Cambria" pitchFamily="18" charset="0"/>
                <a:ea typeface="+mn-ea"/>
                <a:cs typeface="Times" pitchFamily="18" charset="0"/>
              </a:rPr>
              <a:t>Rick Watson</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GB" sz="2000" kern="0" dirty="0">
                <a:latin typeface="Cambria" pitchFamily="18" charset="0"/>
                <a:cs typeface="Times" pitchFamily="18" charset="0"/>
              </a:rPr>
              <a:t>Managing Director, Head of Capital Markets, AFME</a:t>
            </a:r>
          </a:p>
          <a:p>
            <a:pPr marL="0" marR="0" lvl="0" indent="0" algn="l" defTabSz="914400" rtl="0" eaLnBrk="1" fontAlgn="base" latinLnBrk="0" hangingPunct="1">
              <a:lnSpc>
                <a:spcPct val="100000"/>
              </a:lnSpc>
              <a:spcBef>
                <a:spcPct val="20000"/>
              </a:spcBef>
              <a:spcAft>
                <a:spcPct val="0"/>
              </a:spcAft>
              <a:buClrTx/>
              <a:buSzTx/>
              <a:buFontTx/>
              <a:buNone/>
              <a:tabLst/>
              <a:defRPr/>
            </a:pPr>
            <a:endParaRPr lang="en-GB" sz="1600" kern="0" dirty="0">
              <a:latin typeface="Cambria" pitchFamily="18" charset="0"/>
              <a:ea typeface="+mn-ea"/>
              <a:cs typeface="Times"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GB" sz="1600" kern="0" dirty="0">
                <a:latin typeface="Cambria" pitchFamily="18" charset="0"/>
                <a:ea typeface="+mn-ea"/>
                <a:cs typeface="Times" pitchFamily="18" charset="0"/>
              </a:rPr>
              <a:t>8 December</a:t>
            </a:r>
            <a:r>
              <a:rPr kumimoji="0" lang="en-GB" sz="1600" b="0" i="0" u="none" strike="noStrike" kern="0" cap="none" spc="0" normalizeH="0" baseline="0" noProof="0" dirty="0">
                <a:ln>
                  <a:noFill/>
                </a:ln>
                <a:effectLst/>
                <a:uLnTx/>
                <a:uFillTx/>
                <a:latin typeface="Cambria" pitchFamily="18" charset="0"/>
                <a:ea typeface="+mn-ea"/>
                <a:cs typeface="Times" pitchFamily="18" charset="0"/>
              </a:rPr>
              <a:t> 2017</a:t>
            </a:r>
          </a:p>
        </p:txBody>
      </p:sp>
      <p:sp>
        <p:nvSpPr>
          <p:cNvPr id="6" name="Rectangle 37"/>
          <p:cNvSpPr txBox="1">
            <a:spLocks noChangeArrowheads="1"/>
          </p:cNvSpPr>
          <p:nvPr/>
        </p:nvSpPr>
        <p:spPr>
          <a:xfrm>
            <a:off x="2080800" y="1196752"/>
            <a:ext cx="7063200" cy="514800"/>
          </a:xfrm>
          <a:prstGeom prst="rect">
            <a:avLst/>
          </a:prstGeom>
          <a:noFill/>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78A22F"/>
                </a:solidFill>
                <a:effectLst/>
                <a:uLnTx/>
                <a:uFillTx/>
                <a:latin typeface="Cambria" pitchFamily="18" charset="0"/>
                <a:ea typeface="+mj-ea"/>
                <a:cs typeface="+mj-cs"/>
              </a:rPr>
              <a:t>Association for Financial Markets in Europe</a:t>
            </a:r>
            <a:br>
              <a:rPr kumimoji="0" lang="en-GB" sz="2400" b="1" i="0" u="none" strike="noStrike" kern="1200" cap="none" spc="0" normalizeH="0" baseline="0" noProof="0" dirty="0">
                <a:ln>
                  <a:noFill/>
                </a:ln>
                <a:solidFill>
                  <a:srgbClr val="78A22F"/>
                </a:solidFill>
                <a:effectLst/>
                <a:uLnTx/>
                <a:uFillTx/>
                <a:latin typeface="Cambria" pitchFamily="18" charset="0"/>
                <a:ea typeface="+mj-ea"/>
                <a:cs typeface="+mj-cs"/>
              </a:rPr>
            </a:br>
            <a:endParaRPr kumimoji="0" lang="en-GB" sz="2400" b="1" i="0" u="none" strike="noStrike" kern="1200" cap="none" spc="0" normalizeH="0" baseline="0" noProof="0" dirty="0">
              <a:ln>
                <a:noFill/>
              </a:ln>
              <a:solidFill>
                <a:srgbClr val="78A22F"/>
              </a:solidFill>
              <a:effectLst/>
              <a:uLnTx/>
              <a:uFillTx/>
              <a:latin typeface="Cambria" pitchFamily="18" charset="0"/>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6800" y="176400"/>
            <a:ext cx="7549696" cy="514800"/>
          </a:xfrm>
        </p:spPr>
        <p:txBody>
          <a:bodyPr/>
          <a:lstStyle/>
          <a:p>
            <a:r>
              <a:rPr lang="en-GB" sz="2400" dirty="0"/>
              <a:t>Too small to scale</a:t>
            </a:r>
          </a:p>
        </p:txBody>
      </p:sp>
      <p:sp>
        <p:nvSpPr>
          <p:cNvPr id="3" name="Content Placeholder 2"/>
          <p:cNvSpPr>
            <a:spLocks noGrp="1"/>
          </p:cNvSpPr>
          <p:nvPr>
            <p:ph idx="1"/>
          </p:nvPr>
        </p:nvSpPr>
        <p:spPr>
          <a:xfrm>
            <a:off x="395536" y="908720"/>
            <a:ext cx="8064896" cy="5400600"/>
          </a:xfrm>
        </p:spPr>
        <p:txBody>
          <a:bodyPr>
            <a:normAutofit/>
          </a:bodyPr>
          <a:lstStyle/>
          <a:p>
            <a:pPr>
              <a:spcAft>
                <a:spcPts val="600"/>
              </a:spcAft>
            </a:pPr>
            <a:endParaRPr lang="en-GB" dirty="0"/>
          </a:p>
          <a:p>
            <a:pPr>
              <a:spcAft>
                <a:spcPts val="600"/>
              </a:spcAft>
            </a:pPr>
            <a:endParaRPr lang="en-GB" dirty="0"/>
          </a:p>
          <a:p>
            <a:pPr>
              <a:spcAft>
                <a:spcPts val="600"/>
              </a:spcAft>
              <a:buNone/>
            </a:pPr>
            <a:endParaRPr lang="en-GB" dirty="0"/>
          </a:p>
          <a:p>
            <a:pPr>
              <a:spcAft>
                <a:spcPts val="600"/>
              </a:spcAft>
            </a:pPr>
            <a:endParaRPr lang="en-GB" dirty="0"/>
          </a:p>
          <a:p>
            <a:pPr>
              <a:spcAft>
                <a:spcPts val="600"/>
              </a:spcAft>
            </a:pPr>
            <a:endParaRPr lang="en-GB" dirty="0"/>
          </a:p>
          <a:p>
            <a:pPr>
              <a:spcAft>
                <a:spcPts val="600"/>
              </a:spcAft>
              <a:buNone/>
            </a:pPr>
            <a:endParaRPr lang="en-GB" dirty="0"/>
          </a:p>
          <a:p>
            <a:pPr lvl="1">
              <a:spcAft>
                <a:spcPts val="600"/>
              </a:spcAft>
            </a:pPr>
            <a:endParaRPr lang="en-GB" dirty="0"/>
          </a:p>
          <a:p>
            <a:pPr lvl="1">
              <a:spcAft>
                <a:spcPts val="600"/>
              </a:spcAft>
              <a:buNone/>
            </a:pPr>
            <a:endParaRPr lang="en-GB" dirty="0"/>
          </a:p>
          <a:p>
            <a:pPr>
              <a:spcAft>
                <a:spcPts val="600"/>
              </a:spcAft>
            </a:pPr>
            <a:endParaRPr lang="en-GB" dirty="0"/>
          </a:p>
        </p:txBody>
      </p:sp>
      <p:sp>
        <p:nvSpPr>
          <p:cNvPr id="6" name="TextBox 5"/>
          <p:cNvSpPr txBox="1"/>
          <p:nvPr/>
        </p:nvSpPr>
        <p:spPr>
          <a:xfrm>
            <a:off x="399381" y="5949280"/>
            <a:ext cx="3960440" cy="360040"/>
          </a:xfrm>
          <a:prstGeom prst="rect">
            <a:avLst/>
          </a:prstGeom>
        </p:spPr>
        <p:txBody>
          <a:bodyPr vert="horz" wrap="square" lIns="91440" tIns="45720" rIns="91440" bIns="45720" rtlCol="0" anchor="ctr">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200" i="0" u="none" strike="noStrike" kern="0" cap="none" spc="0" normalizeH="0" baseline="0" noProof="0" dirty="0">
                <a:ln>
                  <a:noFill/>
                </a:ln>
                <a:effectLst/>
                <a:uLnTx/>
                <a:uFillTx/>
                <a:latin typeface="+mj-lt"/>
                <a:ea typeface="+mj-ea"/>
                <a:cs typeface="+mj-cs"/>
              </a:rPr>
              <a:t>Sources: AFME, </a:t>
            </a:r>
            <a:r>
              <a:rPr kumimoji="0" lang="en-GB" sz="1200" i="0" u="none" strike="noStrike" kern="0" cap="none" spc="0" normalizeH="0" baseline="0" noProof="0" dirty="0" err="1">
                <a:ln>
                  <a:noFill/>
                </a:ln>
                <a:effectLst/>
                <a:uLnTx/>
                <a:uFillTx/>
                <a:latin typeface="+mj-lt"/>
                <a:ea typeface="+mj-ea"/>
                <a:cs typeface="+mj-cs"/>
              </a:rPr>
              <a:t>InvestEurope</a:t>
            </a:r>
            <a:r>
              <a:rPr kumimoji="0" lang="en-GB" sz="1200" i="0" u="none" strike="noStrike" kern="0" cap="none" spc="0" normalizeH="0" baseline="0" noProof="0" dirty="0">
                <a:ln>
                  <a:noFill/>
                </a:ln>
                <a:effectLst/>
                <a:uLnTx/>
                <a:uFillTx/>
                <a:latin typeface="+mj-lt"/>
                <a:ea typeface="+mj-ea"/>
                <a:cs typeface="+mj-cs"/>
              </a:rPr>
              <a:t> and NVCA</a:t>
            </a:r>
            <a:endParaRPr kumimoji="0" lang="en-US" sz="1200" i="0" u="none" strike="noStrike" kern="0" cap="none" spc="0" normalizeH="0" baseline="0" noProof="0" dirty="0">
              <a:ln>
                <a:noFill/>
              </a:ln>
              <a:effectLst/>
              <a:uLnTx/>
              <a:uFillTx/>
              <a:latin typeface="+mj-lt"/>
              <a:ea typeface="+mj-ea"/>
              <a:cs typeface="+mj-cs"/>
            </a:endParaRPr>
          </a:p>
        </p:txBody>
      </p:sp>
      <p:pic>
        <p:nvPicPr>
          <p:cNvPr id="7" name="Picture 6"/>
          <p:cNvPicPr>
            <a:picLocks noChangeAspect="1"/>
          </p:cNvPicPr>
          <p:nvPr/>
        </p:nvPicPr>
        <p:blipFill>
          <a:blip r:embed="rId2"/>
          <a:stretch>
            <a:fillRect/>
          </a:stretch>
        </p:blipFill>
        <p:spPr>
          <a:xfrm>
            <a:off x="369480" y="1772816"/>
            <a:ext cx="8642637" cy="3672408"/>
          </a:xfrm>
          <a:prstGeom prst="rect">
            <a:avLst/>
          </a:prstGeom>
        </p:spPr>
      </p:pic>
      <p:sp>
        <p:nvSpPr>
          <p:cNvPr id="8" name="TextBox 7"/>
          <p:cNvSpPr txBox="1"/>
          <p:nvPr/>
        </p:nvSpPr>
        <p:spPr>
          <a:xfrm>
            <a:off x="323528" y="1340768"/>
            <a:ext cx="8395617" cy="432048"/>
          </a:xfrm>
          <a:prstGeom prst="rect">
            <a:avLst/>
          </a:prstGeom>
        </p:spPr>
        <p:txBody>
          <a:bodyPr vert="horz" wrap="square" lIns="91440" tIns="45720" rIns="91440" bIns="45720" rtlCol="0" anchor="t">
            <a:noAutofit/>
          </a:bodyPr>
          <a:lstStyle/>
          <a:p>
            <a:pPr fontAlgn="base">
              <a:spcBef>
                <a:spcPct val="0"/>
              </a:spcBef>
              <a:spcAft>
                <a:spcPct val="0"/>
              </a:spcAft>
            </a:pPr>
            <a:r>
              <a:rPr lang="en-GB" sz="1400" b="1" kern="0" dirty="0">
                <a:latin typeface="+mj-lt"/>
                <a:ea typeface="+mj-ea"/>
                <a:cs typeface="+mj-cs"/>
              </a:rPr>
              <a:t>Average invested in VC-backed transactions in Europe and the US (2007 – 2015, €000s)</a:t>
            </a:r>
          </a:p>
        </p:txBody>
      </p:sp>
      <p:pic>
        <p:nvPicPr>
          <p:cNvPr id="4" name="Picture 3">
            <a:extLst>
              <a:ext uri="{FF2B5EF4-FFF2-40B4-BE49-F238E27FC236}">
                <a16:creationId xmlns:a16="http://schemas.microsoft.com/office/drawing/2014/main" id="{7B40B4AA-1A72-4DC8-AA6A-8E64B61E5A1C}"/>
              </a:ext>
            </a:extLst>
          </p:cNvPr>
          <p:cNvPicPr>
            <a:picLocks noChangeAspect="1"/>
          </p:cNvPicPr>
          <p:nvPr/>
        </p:nvPicPr>
        <p:blipFill>
          <a:blip r:embed="rId3"/>
          <a:stretch>
            <a:fillRect/>
          </a:stretch>
        </p:blipFill>
        <p:spPr>
          <a:xfrm>
            <a:off x="5138638" y="5165928"/>
            <a:ext cx="561975" cy="257175"/>
          </a:xfrm>
          <a:prstGeom prst="rect">
            <a:avLst/>
          </a:prstGeom>
        </p:spPr>
      </p:pic>
      <p:pic>
        <p:nvPicPr>
          <p:cNvPr id="9" name="Picture 8">
            <a:extLst>
              <a:ext uri="{FF2B5EF4-FFF2-40B4-BE49-F238E27FC236}">
                <a16:creationId xmlns:a16="http://schemas.microsoft.com/office/drawing/2014/main" id="{7D2F02D5-C975-4642-88FB-7434E8F26370}"/>
              </a:ext>
            </a:extLst>
          </p:cNvPr>
          <p:cNvPicPr>
            <a:picLocks noChangeAspect="1"/>
          </p:cNvPicPr>
          <p:nvPr/>
        </p:nvPicPr>
        <p:blipFill>
          <a:blip r:embed="rId4"/>
          <a:stretch>
            <a:fillRect/>
          </a:stretch>
        </p:blipFill>
        <p:spPr>
          <a:xfrm>
            <a:off x="4090821" y="5156502"/>
            <a:ext cx="590550" cy="257175"/>
          </a:xfrm>
          <a:prstGeom prst="rect">
            <a:avLst/>
          </a:prstGeom>
        </p:spPr>
      </p:pic>
    </p:spTree>
    <p:extLst>
      <p:ext uri="{BB962C8B-B14F-4D97-AF65-F5344CB8AC3E}">
        <p14:creationId xmlns:p14="http://schemas.microsoft.com/office/powerpoint/2010/main" val="2872314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479061"/>
            <a:ext cx="9144000" cy="3899877"/>
          </a:xfrm>
          <a:prstGeom prst="rect">
            <a:avLst/>
          </a:prstGeom>
        </p:spPr>
      </p:pic>
      <p:sp>
        <p:nvSpPr>
          <p:cNvPr id="3" name="Rectangle 2"/>
          <p:cNvSpPr/>
          <p:nvPr/>
        </p:nvSpPr>
        <p:spPr>
          <a:xfrm>
            <a:off x="1619672" y="188640"/>
            <a:ext cx="7524328" cy="1077218"/>
          </a:xfrm>
          <a:prstGeom prst="rect">
            <a:avLst/>
          </a:prstGeom>
        </p:spPr>
        <p:txBody>
          <a:bodyPr wrap="square">
            <a:spAutoFit/>
          </a:bodyPr>
          <a:lstStyle/>
          <a:p>
            <a:r>
              <a:rPr lang="en-US" sz="2400" b="1" dirty="0">
                <a:solidFill>
                  <a:srgbClr val="78A22F"/>
                </a:solidFill>
              </a:rPr>
              <a:t>Crowdfunding – small but growing</a:t>
            </a:r>
          </a:p>
          <a:p>
            <a:r>
              <a:rPr lang="en-US" sz="1600" b="1" dirty="0">
                <a:solidFill>
                  <a:srgbClr val="000000"/>
                </a:solidFill>
              </a:rPr>
              <a:t>EU vs US, </a:t>
            </a:r>
            <a:r>
              <a:rPr lang="en-GB" sz="1600" b="1" dirty="0">
                <a:solidFill>
                  <a:srgbClr val="000000"/>
                </a:solidFill>
              </a:rPr>
              <a:t>2013 – H1 2016</a:t>
            </a:r>
          </a:p>
          <a:p>
            <a:endParaRPr lang="en-US" sz="2400" b="1" dirty="0">
              <a:solidFill>
                <a:srgbClr val="78A22F"/>
              </a:solidFill>
            </a:endParaRPr>
          </a:p>
        </p:txBody>
      </p:sp>
      <p:sp>
        <p:nvSpPr>
          <p:cNvPr id="4" name="Rectangle 3"/>
          <p:cNvSpPr/>
          <p:nvPr/>
        </p:nvSpPr>
        <p:spPr>
          <a:xfrm>
            <a:off x="0" y="5592142"/>
            <a:ext cx="8797204" cy="553998"/>
          </a:xfrm>
          <a:prstGeom prst="rect">
            <a:avLst/>
          </a:prstGeom>
        </p:spPr>
        <p:txBody>
          <a:bodyPr wrap="square">
            <a:spAutoFit/>
          </a:bodyPr>
          <a:lstStyle/>
          <a:p>
            <a:r>
              <a:rPr lang="en-US" sz="1000" dirty="0"/>
              <a:t>Data widely varies between the various sources of data for investments through crowdfunding platforms. Other sources include the Alternative Finance Benchmarking Report (E&amp;Y, KPMG and University of Cambridge), Massolution.com. The data cited in the European Commission’s report on Crowdfunding comes from crowdsurfer.com.</a:t>
            </a:r>
          </a:p>
        </p:txBody>
      </p:sp>
    </p:spTree>
    <p:extLst>
      <p:ext uri="{BB962C8B-B14F-4D97-AF65-F5344CB8AC3E}">
        <p14:creationId xmlns:p14="http://schemas.microsoft.com/office/powerpoint/2010/main" val="1252051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63688" y="116632"/>
            <a:ext cx="7524328" cy="830997"/>
          </a:xfrm>
          <a:prstGeom prst="rect">
            <a:avLst/>
          </a:prstGeom>
        </p:spPr>
        <p:txBody>
          <a:bodyPr wrap="square">
            <a:spAutoFit/>
          </a:bodyPr>
          <a:lstStyle/>
          <a:p>
            <a:r>
              <a:rPr lang="en-US" sz="2400" b="1" dirty="0">
                <a:solidFill>
                  <a:srgbClr val="78A22F"/>
                </a:solidFill>
              </a:rPr>
              <a:t>Venture debt  </a:t>
            </a:r>
          </a:p>
          <a:p>
            <a:endParaRPr lang="en-US" sz="2400" b="1" dirty="0">
              <a:solidFill>
                <a:srgbClr val="78A22F"/>
              </a:solidFill>
            </a:endParaRPr>
          </a:p>
        </p:txBody>
      </p:sp>
      <p:graphicFrame>
        <p:nvGraphicFramePr>
          <p:cNvPr id="7" name="Chart 6"/>
          <p:cNvGraphicFramePr/>
          <p:nvPr>
            <p:extLst/>
          </p:nvPr>
        </p:nvGraphicFramePr>
        <p:xfrm>
          <a:off x="395536" y="1836936"/>
          <a:ext cx="3960440" cy="260806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323528" y="1319771"/>
            <a:ext cx="4032448" cy="432048"/>
          </a:xfrm>
          <a:prstGeom prst="rect">
            <a:avLst/>
          </a:prstGeom>
        </p:spPr>
        <p:txBody>
          <a:bodyPr vert="horz" wrap="square" lIns="91440" tIns="45720" rIns="91440" bIns="45720" rtlCol="0" anchor="t">
            <a:noAutofit/>
          </a:bodyPr>
          <a:lstStyle/>
          <a:p>
            <a:pPr fontAlgn="base">
              <a:spcBef>
                <a:spcPct val="0"/>
              </a:spcBef>
              <a:spcAft>
                <a:spcPct val="0"/>
              </a:spcAft>
            </a:pPr>
            <a:r>
              <a:rPr lang="en-GB" sz="1400" b="1" kern="0" dirty="0">
                <a:latin typeface="+mj-lt"/>
                <a:ea typeface="+mj-ea"/>
                <a:cs typeface="+mj-cs"/>
              </a:rPr>
              <a:t>Venture debt as a % of total VC - historic</a:t>
            </a:r>
          </a:p>
        </p:txBody>
      </p:sp>
      <p:sp>
        <p:nvSpPr>
          <p:cNvPr id="11" name="TextBox 10"/>
          <p:cNvSpPr txBox="1"/>
          <p:nvPr/>
        </p:nvSpPr>
        <p:spPr>
          <a:xfrm>
            <a:off x="4499992" y="1319771"/>
            <a:ext cx="3456384" cy="432048"/>
          </a:xfrm>
          <a:prstGeom prst="rect">
            <a:avLst/>
          </a:prstGeom>
        </p:spPr>
        <p:txBody>
          <a:bodyPr vert="horz" wrap="square" lIns="91440" tIns="45720" rIns="91440" bIns="45720" rtlCol="0" anchor="t">
            <a:noAutofit/>
          </a:bodyPr>
          <a:lstStyle/>
          <a:p>
            <a:pPr fontAlgn="base">
              <a:spcBef>
                <a:spcPct val="0"/>
              </a:spcBef>
              <a:spcAft>
                <a:spcPct val="0"/>
              </a:spcAft>
            </a:pPr>
            <a:r>
              <a:rPr lang="en-GB" sz="1400" b="1" kern="0" dirty="0">
                <a:latin typeface="+mj-lt"/>
                <a:ea typeface="+mj-ea"/>
                <a:cs typeface="+mj-cs"/>
              </a:rPr>
              <a:t>Venture debt as a % of total VC - today</a:t>
            </a:r>
          </a:p>
        </p:txBody>
      </p:sp>
      <p:graphicFrame>
        <p:nvGraphicFramePr>
          <p:cNvPr id="14" name="Chart 13"/>
          <p:cNvGraphicFramePr/>
          <p:nvPr>
            <p:extLst/>
          </p:nvPr>
        </p:nvGraphicFramePr>
        <p:xfrm>
          <a:off x="4499992" y="1836936"/>
          <a:ext cx="4200128" cy="2608064"/>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323528" y="4530117"/>
            <a:ext cx="3600401" cy="432048"/>
          </a:xfrm>
          <a:prstGeom prst="rect">
            <a:avLst/>
          </a:prstGeom>
        </p:spPr>
        <p:txBody>
          <a:bodyPr vert="horz" wrap="square" lIns="91440" tIns="45720" rIns="91440" bIns="45720" rtlCol="0" anchor="t">
            <a:noAutofit/>
          </a:bodyPr>
          <a:lstStyle/>
          <a:p>
            <a:pPr fontAlgn="base">
              <a:spcBef>
                <a:spcPct val="0"/>
              </a:spcBef>
              <a:spcAft>
                <a:spcPct val="0"/>
              </a:spcAft>
            </a:pPr>
            <a:r>
              <a:rPr lang="en-GB" sz="1200" kern="0" dirty="0">
                <a:latin typeface="+mj-lt"/>
                <a:ea typeface="+mj-ea"/>
                <a:cs typeface="+mj-cs"/>
              </a:rPr>
              <a:t>Source: BVCA</a:t>
            </a:r>
            <a:endParaRPr kumimoji="0" lang="en-US" sz="1200" i="0" u="none" strike="noStrike" kern="0" cap="none" spc="0" normalizeH="0" baseline="0" noProof="0" dirty="0">
              <a:ln>
                <a:noFill/>
              </a:ln>
              <a:effectLst/>
              <a:uLnTx/>
              <a:uFillTx/>
              <a:latin typeface="+mj-lt"/>
              <a:ea typeface="+mj-ea"/>
              <a:cs typeface="+mj-cs"/>
            </a:endParaRPr>
          </a:p>
        </p:txBody>
      </p:sp>
      <p:sp>
        <p:nvSpPr>
          <p:cNvPr id="16" name="TextBox 15"/>
          <p:cNvSpPr txBox="1"/>
          <p:nvPr/>
        </p:nvSpPr>
        <p:spPr>
          <a:xfrm>
            <a:off x="4499992" y="4530117"/>
            <a:ext cx="3600401" cy="432048"/>
          </a:xfrm>
          <a:prstGeom prst="rect">
            <a:avLst/>
          </a:prstGeom>
        </p:spPr>
        <p:txBody>
          <a:bodyPr vert="horz" wrap="square" lIns="91440" tIns="45720" rIns="91440" bIns="45720" rtlCol="0" anchor="t">
            <a:noAutofit/>
          </a:bodyPr>
          <a:lstStyle/>
          <a:p>
            <a:pPr fontAlgn="base">
              <a:spcBef>
                <a:spcPct val="0"/>
              </a:spcBef>
              <a:spcAft>
                <a:spcPct val="0"/>
              </a:spcAft>
            </a:pPr>
            <a:r>
              <a:rPr lang="en-GB" sz="1200" kern="0" dirty="0">
                <a:latin typeface="+mj-lt"/>
                <a:ea typeface="+mj-ea"/>
                <a:cs typeface="+mj-cs"/>
              </a:rPr>
              <a:t>Source: E&amp;Y</a:t>
            </a:r>
            <a:endParaRPr kumimoji="0" lang="en-US" sz="1200" i="0" u="none" strike="noStrike" kern="0" cap="none" spc="0" normalizeH="0" baseline="0" noProof="0" dirty="0">
              <a:ln>
                <a:noFill/>
              </a:ln>
              <a:effectLst/>
              <a:uLnTx/>
              <a:uFillTx/>
              <a:latin typeface="+mj-lt"/>
              <a:ea typeface="+mj-ea"/>
              <a:cs typeface="+mj-cs"/>
            </a:endParaRPr>
          </a:p>
        </p:txBody>
      </p:sp>
    </p:spTree>
    <p:extLst>
      <p:ext uri="{BB962C8B-B14F-4D97-AF65-F5344CB8AC3E}">
        <p14:creationId xmlns:p14="http://schemas.microsoft.com/office/powerpoint/2010/main" val="1740233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116632"/>
            <a:ext cx="7524328" cy="830997"/>
          </a:xfrm>
          <a:prstGeom prst="rect">
            <a:avLst/>
          </a:prstGeom>
        </p:spPr>
        <p:txBody>
          <a:bodyPr wrap="square">
            <a:spAutoFit/>
          </a:bodyPr>
          <a:lstStyle/>
          <a:p>
            <a:r>
              <a:rPr lang="en-US" sz="2400" b="1" dirty="0">
                <a:solidFill>
                  <a:srgbClr val="78A22F"/>
                </a:solidFill>
              </a:rPr>
              <a:t>Primary Equity Markets</a:t>
            </a:r>
          </a:p>
          <a:p>
            <a:endParaRPr lang="en-US" sz="2400" b="1" dirty="0">
              <a:solidFill>
                <a:srgbClr val="78A22F"/>
              </a:solidFill>
            </a:endParaRPr>
          </a:p>
        </p:txBody>
      </p:sp>
      <p:pic>
        <p:nvPicPr>
          <p:cNvPr id="3" name="Picture 2"/>
          <p:cNvPicPr>
            <a:picLocks noChangeAspect="1"/>
          </p:cNvPicPr>
          <p:nvPr/>
        </p:nvPicPr>
        <p:blipFill>
          <a:blip r:embed="rId2"/>
          <a:stretch>
            <a:fillRect/>
          </a:stretch>
        </p:blipFill>
        <p:spPr>
          <a:xfrm>
            <a:off x="323528" y="1628800"/>
            <a:ext cx="8759280" cy="3960440"/>
          </a:xfrm>
          <a:prstGeom prst="rect">
            <a:avLst/>
          </a:prstGeom>
        </p:spPr>
      </p:pic>
      <p:sp>
        <p:nvSpPr>
          <p:cNvPr id="4" name="TextBox 3"/>
          <p:cNvSpPr txBox="1"/>
          <p:nvPr/>
        </p:nvSpPr>
        <p:spPr>
          <a:xfrm>
            <a:off x="395536" y="1124744"/>
            <a:ext cx="7289628" cy="432048"/>
          </a:xfrm>
          <a:prstGeom prst="rect">
            <a:avLst/>
          </a:prstGeom>
        </p:spPr>
        <p:txBody>
          <a:bodyPr vert="horz" wrap="square" lIns="91440" tIns="45720" rIns="91440" bIns="45720" rtlCol="0" anchor="ctr">
            <a:noAutofit/>
          </a:bodyPr>
          <a:lstStyle/>
          <a:p>
            <a:pPr fontAlgn="base">
              <a:spcBef>
                <a:spcPct val="0"/>
              </a:spcBef>
              <a:spcAft>
                <a:spcPct val="0"/>
              </a:spcAft>
            </a:pPr>
            <a:r>
              <a:rPr lang="en-US" sz="1400" b="1" kern="0" dirty="0">
                <a:latin typeface="+mj-lt"/>
                <a:ea typeface="+mj-ea"/>
                <a:cs typeface="+mj-cs"/>
              </a:rPr>
              <a:t>Number of IPOs in European main markets and MTFs and from US EGCs, 2012 – 2015 </a:t>
            </a:r>
            <a:endParaRPr kumimoji="0" lang="en-US" sz="1400" b="1" i="0" u="none" strike="noStrike" kern="0" cap="none" spc="0" normalizeH="0" baseline="0" noProof="0" dirty="0">
              <a:ln>
                <a:noFill/>
              </a:ln>
              <a:effectLst/>
              <a:uLnTx/>
              <a:uFillTx/>
              <a:latin typeface="+mj-lt"/>
              <a:ea typeface="+mj-ea"/>
              <a:cs typeface="+mj-cs"/>
            </a:endParaRPr>
          </a:p>
        </p:txBody>
      </p:sp>
      <p:sp>
        <p:nvSpPr>
          <p:cNvPr id="5" name="Rectangle 4"/>
          <p:cNvSpPr/>
          <p:nvPr/>
        </p:nvSpPr>
        <p:spPr>
          <a:xfrm>
            <a:off x="0" y="5592142"/>
            <a:ext cx="8797204" cy="246221"/>
          </a:xfrm>
          <a:prstGeom prst="rect">
            <a:avLst/>
          </a:prstGeom>
        </p:spPr>
        <p:txBody>
          <a:bodyPr wrap="square">
            <a:spAutoFit/>
          </a:bodyPr>
          <a:lstStyle/>
          <a:p>
            <a:r>
              <a:rPr lang="en-US" sz="1000" dirty="0"/>
              <a:t>Source: AFME, </a:t>
            </a:r>
            <a:r>
              <a:rPr lang="en-US" sz="1000" dirty="0" err="1"/>
              <a:t>Dealogic</a:t>
            </a:r>
            <a:endParaRPr lang="en-US" sz="1000" dirty="0"/>
          </a:p>
        </p:txBody>
      </p:sp>
    </p:spTree>
    <p:extLst>
      <p:ext uri="{BB962C8B-B14F-4D97-AF65-F5344CB8AC3E}">
        <p14:creationId xmlns:p14="http://schemas.microsoft.com/office/powerpoint/2010/main" val="2855674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3CDC5-450E-4674-91BB-E2FA007FC2B2}"/>
              </a:ext>
            </a:extLst>
          </p:cNvPr>
          <p:cNvSpPr txBox="1">
            <a:spLocks/>
          </p:cNvSpPr>
          <p:nvPr/>
        </p:nvSpPr>
        <p:spPr>
          <a:xfrm>
            <a:off x="1486800" y="176400"/>
            <a:ext cx="7549696" cy="514800"/>
          </a:xfrm>
          <a:prstGeom prst="rect">
            <a:avLst/>
          </a:prstGeom>
        </p:spPr>
        <p:txBody>
          <a:bodyPr/>
          <a:lstStyle>
            <a:lvl1pPr algn="l" rtl="0" eaLnBrk="1" fontAlgn="base" hangingPunct="1">
              <a:spcBef>
                <a:spcPct val="0"/>
              </a:spcBef>
              <a:spcAft>
                <a:spcPct val="0"/>
              </a:spcAft>
              <a:defRPr sz="2800" b="1">
                <a:solidFill>
                  <a:srgbClr val="78A22F"/>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2pPr>
            <a:lvl3pPr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3pPr>
            <a:lvl4pPr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4pPr>
            <a:lvl5pPr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5pPr>
            <a:lvl6pPr marL="457200"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6pPr>
            <a:lvl7pPr marL="914400"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7pPr>
            <a:lvl8pPr marL="1371600"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8pPr>
            <a:lvl9pPr marL="1828800"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9pPr>
          </a:lstStyle>
          <a:p>
            <a:r>
              <a:rPr lang="en-GB" kern="0" dirty="0"/>
              <a:t>Selected European Commission actions to address the shortage of risk capital</a:t>
            </a:r>
          </a:p>
        </p:txBody>
      </p:sp>
      <p:graphicFrame>
        <p:nvGraphicFramePr>
          <p:cNvPr id="3" name="Table 2">
            <a:extLst>
              <a:ext uri="{FF2B5EF4-FFF2-40B4-BE49-F238E27FC236}">
                <a16:creationId xmlns:a16="http://schemas.microsoft.com/office/drawing/2014/main" id="{B8A9B2F2-D2DF-4521-921D-85A2DB4C98D8}"/>
              </a:ext>
            </a:extLst>
          </p:cNvPr>
          <p:cNvGraphicFramePr>
            <a:graphicFrameLocks noGrp="1"/>
          </p:cNvGraphicFramePr>
          <p:nvPr>
            <p:extLst/>
          </p:nvPr>
        </p:nvGraphicFramePr>
        <p:xfrm>
          <a:off x="467544" y="1562760"/>
          <a:ext cx="8136904" cy="4333240"/>
        </p:xfrm>
        <a:graphic>
          <a:graphicData uri="http://schemas.openxmlformats.org/drawingml/2006/table">
            <a:tbl>
              <a:tblPr bandRow="1">
                <a:tableStyleId>{793D81CF-94F2-401A-BA57-92F5A7B2D0C5}</a:tableStyleId>
              </a:tblPr>
              <a:tblGrid>
                <a:gridCol w="4068452">
                  <a:extLst>
                    <a:ext uri="{9D8B030D-6E8A-4147-A177-3AD203B41FA5}">
                      <a16:colId xmlns:a16="http://schemas.microsoft.com/office/drawing/2014/main" val="4128544825"/>
                    </a:ext>
                  </a:extLst>
                </a:gridCol>
                <a:gridCol w="4068452">
                  <a:extLst>
                    <a:ext uri="{9D8B030D-6E8A-4147-A177-3AD203B41FA5}">
                      <a16:colId xmlns:a16="http://schemas.microsoft.com/office/drawing/2014/main" val="3809357112"/>
                    </a:ext>
                  </a:extLst>
                </a:gridCol>
              </a:tblGrid>
              <a:tr h="370840">
                <a:tc>
                  <a:txBody>
                    <a:bodyPr/>
                    <a:lstStyle/>
                    <a:p>
                      <a:r>
                        <a:rPr lang="en-GB" sz="1400" b="1" dirty="0">
                          <a:latin typeface="Cambria (Body)"/>
                        </a:rPr>
                        <a:t>Crowdfunding</a:t>
                      </a:r>
                    </a:p>
                  </a:txBody>
                  <a:tcPr/>
                </a:tc>
                <a:tc>
                  <a:txBody>
                    <a:bodyPr/>
                    <a:lstStyle/>
                    <a:p>
                      <a:r>
                        <a:rPr lang="en-GB" sz="1400" dirty="0">
                          <a:latin typeface="Cambria (Body)"/>
                        </a:rPr>
                        <a:t>Potential introduction of a legislative framework (inception impact assessment)</a:t>
                      </a:r>
                    </a:p>
                  </a:txBody>
                  <a:tcPr/>
                </a:tc>
                <a:extLst>
                  <a:ext uri="{0D108BD9-81ED-4DB2-BD59-A6C34878D82A}">
                    <a16:rowId xmlns:a16="http://schemas.microsoft.com/office/drawing/2014/main" val="815989736"/>
                  </a:ext>
                </a:extLst>
              </a:tr>
              <a:tr h="370840">
                <a:tc>
                  <a:txBody>
                    <a:bodyPr/>
                    <a:lstStyle/>
                    <a:p>
                      <a:r>
                        <a:rPr lang="en-GB" sz="1400" b="1" dirty="0">
                          <a:latin typeface="Cambria (Body)"/>
                        </a:rPr>
                        <a:t>Business angels and venture capital</a:t>
                      </a:r>
                    </a:p>
                  </a:txBody>
                  <a:tcPr/>
                </a:tc>
                <a:tc>
                  <a:txBody>
                    <a:bodyPr/>
                    <a:lstStyle/>
                    <a:p>
                      <a:r>
                        <a:rPr lang="en-GB" sz="1400" dirty="0">
                          <a:latin typeface="Cambria (Body)"/>
                        </a:rPr>
                        <a:t>Good practices on tax incentives for VC and business angels</a:t>
                      </a:r>
                    </a:p>
                  </a:txBody>
                  <a:tcPr/>
                </a:tc>
                <a:extLst>
                  <a:ext uri="{0D108BD9-81ED-4DB2-BD59-A6C34878D82A}">
                    <a16:rowId xmlns:a16="http://schemas.microsoft.com/office/drawing/2014/main" val="441992773"/>
                  </a:ext>
                </a:extLst>
              </a:tr>
              <a:tr h="370840">
                <a:tc>
                  <a:txBody>
                    <a:bodyPr/>
                    <a:lstStyle/>
                    <a:p>
                      <a:r>
                        <a:rPr lang="en-GB" sz="1400" b="1" dirty="0"/>
                        <a:t>Prospectus Regulation</a:t>
                      </a:r>
                      <a:endParaRPr lang="en-GB" sz="1400" b="1" dirty="0">
                        <a:latin typeface="+mj-lt"/>
                      </a:endParaRPr>
                    </a:p>
                  </a:txBody>
                  <a:tcPr/>
                </a:tc>
                <a:tc>
                  <a:txBody>
                    <a:bodyPr/>
                    <a:lstStyle/>
                    <a:p>
                      <a:r>
                        <a:rPr lang="en-GB" sz="1400" dirty="0"/>
                        <a:t>Implementation measures</a:t>
                      </a:r>
                      <a:endParaRPr lang="en-GB" sz="1400" dirty="0">
                        <a:latin typeface="+mj-lt"/>
                      </a:endParaRPr>
                    </a:p>
                  </a:txBody>
                  <a:tcPr/>
                </a:tc>
                <a:extLst>
                  <a:ext uri="{0D108BD9-81ED-4DB2-BD59-A6C34878D82A}">
                    <a16:rowId xmlns:a16="http://schemas.microsoft.com/office/drawing/2014/main" val="1257520519"/>
                  </a:ext>
                </a:extLst>
              </a:tr>
              <a:tr h="370840">
                <a:tc>
                  <a:txBody>
                    <a:bodyPr/>
                    <a:lstStyle/>
                    <a:p>
                      <a:r>
                        <a:rPr lang="en-GB" sz="1400" b="1" dirty="0"/>
                        <a:t>SME listing package</a:t>
                      </a:r>
                      <a:endParaRPr lang="en-GB" sz="1400" b="1" dirty="0">
                        <a:latin typeface="+mj-lt"/>
                      </a:endParaRPr>
                    </a:p>
                  </a:txBody>
                  <a:tcPr/>
                </a:tc>
                <a:tc>
                  <a:txBody>
                    <a:bodyPr/>
                    <a:lstStyle/>
                    <a:p>
                      <a:r>
                        <a:rPr lang="en-GB" sz="1400" dirty="0"/>
                        <a:t>Explore through an impact assessment whether target amendments to relevant EU legislation can deliver a more proportionate environment to support SME listing on public markets</a:t>
                      </a:r>
                      <a:endParaRPr lang="en-GB" sz="1400" dirty="0">
                        <a:latin typeface="+mj-lt"/>
                      </a:endParaRPr>
                    </a:p>
                  </a:txBody>
                  <a:tcPr/>
                </a:tc>
                <a:extLst>
                  <a:ext uri="{0D108BD9-81ED-4DB2-BD59-A6C34878D82A}">
                    <a16:rowId xmlns:a16="http://schemas.microsoft.com/office/drawing/2014/main" val="3455734974"/>
                  </a:ext>
                </a:extLst>
              </a:tr>
              <a:tr h="370840">
                <a:tc>
                  <a:txBody>
                    <a:bodyPr/>
                    <a:lstStyle/>
                    <a:p>
                      <a:endParaRPr lang="en-GB" sz="1400" b="1" dirty="0">
                        <a:latin typeface="+mj-lt"/>
                      </a:endParaRPr>
                    </a:p>
                  </a:txBody>
                  <a:tcPr/>
                </a:tc>
                <a:tc>
                  <a:txBody>
                    <a:bodyPr/>
                    <a:lstStyle/>
                    <a:p>
                      <a:r>
                        <a:rPr lang="en-GB" sz="1400" dirty="0">
                          <a:latin typeface="+mj-lt"/>
                        </a:rPr>
                        <a:t>Assessment of the impact of MiFID II Level 2 rules on listed SME equity research</a:t>
                      </a:r>
                    </a:p>
                  </a:txBody>
                  <a:tcPr/>
                </a:tc>
                <a:extLst>
                  <a:ext uri="{0D108BD9-81ED-4DB2-BD59-A6C34878D82A}">
                    <a16:rowId xmlns:a16="http://schemas.microsoft.com/office/drawing/2014/main" val="2782670072"/>
                  </a:ext>
                </a:extLst>
              </a:tr>
              <a:tr h="370840">
                <a:tc>
                  <a:txBody>
                    <a:bodyPr/>
                    <a:lstStyle/>
                    <a:p>
                      <a:endParaRPr lang="en-GB" sz="1400" b="1" dirty="0">
                        <a:latin typeface="+mj-lt"/>
                      </a:endParaRPr>
                    </a:p>
                  </a:txBody>
                  <a:tcPr/>
                </a:tc>
                <a:tc>
                  <a:txBody>
                    <a:bodyPr/>
                    <a:lstStyle/>
                    <a:p>
                      <a:r>
                        <a:rPr lang="en-GB" sz="1400" dirty="0">
                          <a:latin typeface="+mj-lt"/>
                        </a:rPr>
                        <a:t>Monitor progress on IASB commitment to improve disclosures, usability and accessibility of IFRS</a:t>
                      </a:r>
                    </a:p>
                  </a:txBody>
                  <a:tcPr/>
                </a:tc>
                <a:extLst>
                  <a:ext uri="{0D108BD9-81ED-4DB2-BD59-A6C34878D82A}">
                    <a16:rowId xmlns:a16="http://schemas.microsoft.com/office/drawing/2014/main" val="2773302732"/>
                  </a:ext>
                </a:extLst>
              </a:tr>
              <a:tr h="370840">
                <a:tc>
                  <a:txBody>
                    <a:bodyPr/>
                    <a:lstStyle/>
                    <a:p>
                      <a:endParaRPr lang="en-GB" sz="1400" b="1" dirty="0">
                        <a:latin typeface="+mj-lt"/>
                      </a:endParaRPr>
                    </a:p>
                  </a:txBody>
                  <a:tcPr/>
                </a:tc>
                <a:tc>
                  <a:txBody>
                    <a:bodyPr/>
                    <a:lstStyle/>
                    <a:p>
                      <a:r>
                        <a:rPr lang="en-GB" sz="1400" dirty="0">
                          <a:latin typeface="+mj-lt"/>
                        </a:rPr>
                        <a:t>Develop best practices on the use by Member States of EU funds to partially finance costs borne by SMEs when seeking admission of their shares on the future SME Growth Markets</a:t>
                      </a:r>
                    </a:p>
                  </a:txBody>
                  <a:tcPr/>
                </a:tc>
                <a:extLst>
                  <a:ext uri="{0D108BD9-81ED-4DB2-BD59-A6C34878D82A}">
                    <a16:rowId xmlns:a16="http://schemas.microsoft.com/office/drawing/2014/main" val="633015758"/>
                  </a:ext>
                </a:extLst>
              </a:tr>
            </a:tbl>
          </a:graphicData>
        </a:graphic>
      </p:graphicFrame>
    </p:spTree>
    <p:extLst>
      <p:ext uri="{BB962C8B-B14F-4D97-AF65-F5344CB8AC3E}">
        <p14:creationId xmlns:p14="http://schemas.microsoft.com/office/powerpoint/2010/main" val="3628410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FME_Europe2014_PPT_BW.jpg"/>
          <p:cNvPicPr>
            <a:picLocks noChangeAspect="1"/>
          </p:cNvPicPr>
          <p:nvPr/>
        </p:nvPicPr>
        <p:blipFill>
          <a:blip r:embed="rId2" cstate="print"/>
          <a:stretch>
            <a:fillRect/>
          </a:stretch>
        </p:blipFill>
        <p:spPr>
          <a:xfrm>
            <a:off x="0" y="0"/>
            <a:ext cx="9144000" cy="6858000"/>
          </a:xfrm>
          <a:prstGeom prst="rect">
            <a:avLst/>
          </a:prstGeom>
        </p:spPr>
      </p:pic>
      <p:sp>
        <p:nvSpPr>
          <p:cNvPr id="2" name="Rectangle 5"/>
          <p:cNvSpPr>
            <a:spLocks noChangeArrowheads="1"/>
          </p:cNvSpPr>
          <p:nvPr/>
        </p:nvSpPr>
        <p:spPr bwMode="auto">
          <a:xfrm>
            <a:off x="608400" y="2274912"/>
            <a:ext cx="8068056" cy="3962400"/>
          </a:xfrm>
          <a:prstGeom prst="rect">
            <a:avLst/>
          </a:prstGeom>
          <a:noFill/>
          <a:ln w="9525">
            <a:noFill/>
            <a:miter lim="800000"/>
            <a:headEnd/>
            <a:tailEnd/>
          </a:ln>
        </p:spPr>
        <p:txBody>
          <a:bodyPr/>
          <a:lstStyle/>
          <a:p>
            <a:pPr marL="0" lvl="1" eaLnBrk="1" hangingPunct="1"/>
            <a:r>
              <a:rPr lang="en-US" sz="1800" dirty="0">
                <a:latin typeface="Cambria" pitchFamily="18" charset="0"/>
              </a:rPr>
              <a:t>The Association for Financial Markets in Europe advocates stable, competitive and sustainable European financial markets that support economic growth and benefit society.</a:t>
            </a:r>
            <a:endParaRPr lang="en-GB" sz="1800" dirty="0">
              <a:latin typeface="Cambria" pitchFamily="18" charset="0"/>
            </a:endParaRPr>
          </a:p>
          <a:p>
            <a:pPr eaLnBrk="1" hangingPunct="1"/>
            <a:endParaRPr lang="en-GB" sz="1800" b="1" dirty="0">
              <a:latin typeface="Cambria" pitchFamily="18" charset="0"/>
            </a:endParaRPr>
          </a:p>
          <a:p>
            <a:pPr eaLnBrk="1" hangingPunct="1"/>
            <a:r>
              <a:rPr lang="en-GB" sz="1600" b="1" dirty="0">
                <a:latin typeface="Cambria" pitchFamily="18" charset="0"/>
              </a:rPr>
              <a:t>London			Brussels			Frankfurt</a:t>
            </a:r>
          </a:p>
          <a:p>
            <a:r>
              <a:rPr lang="en-GB" sz="1600" dirty="0">
                <a:latin typeface="Cambria" pitchFamily="18" charset="0"/>
              </a:rPr>
              <a:t>39</a:t>
            </a:r>
            <a:r>
              <a:rPr lang="en-GB" sz="1600" baseline="30000" dirty="0">
                <a:latin typeface="Cambria" pitchFamily="18" charset="0"/>
              </a:rPr>
              <a:t>th</a:t>
            </a:r>
            <a:r>
              <a:rPr lang="en-GB" sz="1600" dirty="0">
                <a:latin typeface="Cambria" pitchFamily="18" charset="0"/>
              </a:rPr>
              <a:t> Floor			Rue de la </a:t>
            </a:r>
            <a:r>
              <a:rPr lang="en-GB" sz="1600" dirty="0" err="1">
                <a:latin typeface="Cambria" pitchFamily="18" charset="0"/>
              </a:rPr>
              <a:t>Loi</a:t>
            </a:r>
            <a:r>
              <a:rPr lang="en-GB" sz="1600" dirty="0">
                <a:latin typeface="Cambria" pitchFamily="18" charset="0"/>
              </a:rPr>
              <a:t> 82		</a:t>
            </a:r>
            <a:r>
              <a:rPr lang="en-GB" sz="1600" dirty="0" err="1">
                <a:latin typeface="Cambria" pitchFamily="18" charset="0"/>
              </a:rPr>
              <a:t>Skyper</a:t>
            </a:r>
            <a:r>
              <a:rPr lang="en-GB" sz="1600" dirty="0">
                <a:latin typeface="Cambria" pitchFamily="18" charset="0"/>
              </a:rPr>
              <a:t> Villa</a:t>
            </a:r>
            <a:br>
              <a:rPr lang="en-GB" sz="1600" dirty="0">
                <a:latin typeface="Cambria" pitchFamily="18" charset="0"/>
              </a:rPr>
            </a:br>
            <a:r>
              <a:rPr lang="en-GB" sz="1600" dirty="0">
                <a:latin typeface="Cambria" pitchFamily="18" charset="0"/>
              </a:rPr>
              <a:t>25 Canada Square		1040 Brussels 		</a:t>
            </a:r>
            <a:r>
              <a:rPr lang="en-GB" sz="1600" dirty="0" err="1">
                <a:latin typeface="Cambria" pitchFamily="18" charset="0"/>
              </a:rPr>
              <a:t>Taunusanlage</a:t>
            </a:r>
            <a:r>
              <a:rPr lang="en-GB" sz="1600" dirty="0">
                <a:latin typeface="Cambria" pitchFamily="18" charset="0"/>
              </a:rPr>
              <a:t> 1</a:t>
            </a:r>
            <a:br>
              <a:rPr lang="en-GB" sz="1600" dirty="0">
                <a:latin typeface="Cambria" pitchFamily="18" charset="0"/>
              </a:rPr>
            </a:br>
            <a:r>
              <a:rPr lang="en-GB" sz="1600" dirty="0">
                <a:latin typeface="Cambria" pitchFamily="18" charset="0"/>
              </a:rPr>
              <a:t>London, E14 5LQ		Belgium 			60329 Frankfurt am Main</a:t>
            </a:r>
            <a:br>
              <a:rPr lang="en-GB" sz="1600" dirty="0">
                <a:latin typeface="Cambria" pitchFamily="18" charset="0"/>
              </a:rPr>
            </a:br>
            <a:r>
              <a:rPr lang="en-GB" sz="1600" dirty="0">
                <a:latin typeface="Cambria" pitchFamily="18" charset="0"/>
              </a:rPr>
              <a:t>United Kingdom					Germany	</a:t>
            </a:r>
            <a:br>
              <a:rPr lang="en-GB" sz="1600" dirty="0">
                <a:latin typeface="Cambria" pitchFamily="18" charset="0"/>
              </a:rPr>
            </a:br>
            <a:r>
              <a:rPr lang="en-GB" sz="1600" dirty="0">
                <a:latin typeface="Cambria" pitchFamily="18" charset="0"/>
              </a:rPr>
              <a:t>	</a:t>
            </a:r>
            <a:br>
              <a:rPr lang="en-GB" sz="1600" dirty="0">
                <a:latin typeface="Cambria" pitchFamily="18" charset="0"/>
              </a:rPr>
            </a:br>
            <a:r>
              <a:rPr lang="en-GB" sz="1600" dirty="0">
                <a:latin typeface="Cambria" pitchFamily="18" charset="0"/>
              </a:rPr>
              <a:t>Tel: +44 (0)20 3828 2700	Tel: +32 (0)2 788 3971	Tel: +49 (0)69 5050 60590</a:t>
            </a:r>
          </a:p>
          <a:p>
            <a:pPr eaLnBrk="1" hangingPunct="1"/>
            <a:br>
              <a:rPr lang="en-GB" sz="1800" dirty="0">
                <a:latin typeface="Cambria" pitchFamily="18" charset="0"/>
              </a:rPr>
            </a:br>
            <a:r>
              <a:rPr lang="en-GB" sz="1800" b="1" dirty="0">
                <a:latin typeface="Cambria" pitchFamily="18" charset="0"/>
              </a:rPr>
              <a:t>www.afme.eu</a:t>
            </a:r>
          </a:p>
        </p:txBody>
      </p:sp>
      <p:pic>
        <p:nvPicPr>
          <p:cNvPr id="3" name="Picture 36" descr="AFME_Logo"/>
          <p:cNvPicPr>
            <a:picLocks noChangeAspect="1" noChangeArrowheads="1"/>
          </p:cNvPicPr>
          <p:nvPr/>
        </p:nvPicPr>
        <p:blipFill>
          <a:blip r:embed="rId3" cstate="print"/>
          <a:stretch>
            <a:fillRect/>
          </a:stretch>
        </p:blipFill>
        <p:spPr bwMode="auto">
          <a:xfrm>
            <a:off x="608400" y="1066799"/>
            <a:ext cx="1676400" cy="664464"/>
          </a:xfrm>
          <a:prstGeom prst="rect">
            <a:avLst/>
          </a:prstGeom>
          <a:noFill/>
          <a:ln w="9525">
            <a:noFill/>
            <a:miter lim="800000"/>
            <a:headEnd/>
            <a:tailEnd/>
          </a:ln>
        </p:spPr>
      </p:pic>
      <p:sp>
        <p:nvSpPr>
          <p:cNvPr id="4" name="Rectangle 4"/>
          <p:cNvSpPr txBox="1">
            <a:spLocks noChangeArrowheads="1"/>
          </p:cNvSpPr>
          <p:nvPr/>
        </p:nvSpPr>
        <p:spPr>
          <a:xfrm>
            <a:off x="2159000" y="1184275"/>
            <a:ext cx="6985000" cy="796925"/>
          </a:xfrm>
          <a:prstGeom prst="rect">
            <a:avLst/>
          </a:prstGeom>
          <a:noFill/>
        </p:spPr>
        <p:txBody>
          <a:bodyPr anchor="t" anchorCtr="0"/>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rgbClr val="78A22F"/>
                </a:solidFill>
                <a:effectLst/>
                <a:uLnTx/>
                <a:uFillTx/>
                <a:latin typeface="Cambria" pitchFamily="18" charset="0"/>
                <a:ea typeface="+mj-ea"/>
                <a:cs typeface="+mj-cs"/>
              </a:rPr>
              <a:t>Offices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619672" y="188640"/>
            <a:ext cx="7524328" cy="461665"/>
          </a:xfrm>
          <a:prstGeom prst="rect">
            <a:avLst/>
          </a:prstGeom>
        </p:spPr>
        <p:txBody>
          <a:bodyPr wrap="square">
            <a:spAutoFit/>
          </a:bodyPr>
          <a:lstStyle/>
          <a:p>
            <a:r>
              <a:rPr lang="en-GB" sz="2400" b="1" dirty="0">
                <a:solidFill>
                  <a:srgbClr val="78A22F"/>
                </a:solidFill>
              </a:rPr>
              <a:t>Themes</a:t>
            </a:r>
          </a:p>
        </p:txBody>
      </p:sp>
      <p:sp>
        <p:nvSpPr>
          <p:cNvPr id="11" name="Rectangle 10"/>
          <p:cNvSpPr>
            <a:spLocks noChangeArrowheads="1"/>
          </p:cNvSpPr>
          <p:nvPr/>
        </p:nvSpPr>
        <p:spPr bwMode="auto">
          <a:xfrm>
            <a:off x="251520" y="1988840"/>
            <a:ext cx="8610600" cy="28007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166688" indent="-166688" fontAlgn="base">
              <a:spcAft>
                <a:spcPts val="1200"/>
              </a:spcAft>
              <a:buClr>
                <a:srgbClr val="78A22F"/>
              </a:buClr>
              <a:buFont typeface="Arial" pitchFamily="34" charset="0"/>
              <a:buChar char="•"/>
              <a:defRPr/>
            </a:pPr>
            <a:r>
              <a:rPr lang="en-US" b="1" dirty="0">
                <a:solidFill>
                  <a:srgbClr val="000000"/>
                </a:solidFill>
              </a:rPr>
              <a:t>  SMEs and Growth companies are different, and have different needs</a:t>
            </a:r>
            <a:endParaRPr lang="en-US" dirty="0">
              <a:solidFill>
                <a:srgbClr val="000000"/>
              </a:solidFill>
            </a:endParaRPr>
          </a:p>
          <a:p>
            <a:pPr marL="166688" indent="-166688" fontAlgn="base">
              <a:spcAft>
                <a:spcPts val="1200"/>
              </a:spcAft>
              <a:buClr>
                <a:srgbClr val="78A22F"/>
              </a:buClr>
              <a:buFont typeface="Arial" pitchFamily="34" charset="0"/>
              <a:buChar char="•"/>
              <a:defRPr/>
            </a:pPr>
            <a:endParaRPr lang="en-US" b="1" dirty="0">
              <a:solidFill>
                <a:srgbClr val="000000"/>
              </a:solidFill>
            </a:endParaRPr>
          </a:p>
          <a:p>
            <a:pPr marL="285750" indent="-285750" fontAlgn="base">
              <a:spcAft>
                <a:spcPts val="1200"/>
              </a:spcAft>
              <a:buClr>
                <a:srgbClr val="78A22F"/>
              </a:buClr>
              <a:buFont typeface="Arial" panose="020B0604020202020204" pitchFamily="34" charset="0"/>
              <a:buChar char="•"/>
              <a:defRPr/>
            </a:pPr>
            <a:r>
              <a:rPr lang="en-US" b="1" dirty="0">
                <a:solidFill>
                  <a:srgbClr val="000000"/>
                </a:solidFill>
              </a:rPr>
              <a:t>There is a general gap in the availability of all forms of risk finance in the EU</a:t>
            </a:r>
            <a:endParaRPr lang="en-US" dirty="0">
              <a:solidFill>
                <a:srgbClr val="000000"/>
              </a:solidFill>
            </a:endParaRPr>
          </a:p>
          <a:p>
            <a:pPr marL="166688" indent="-166688" fontAlgn="base">
              <a:spcAft>
                <a:spcPts val="1200"/>
              </a:spcAft>
              <a:buClr>
                <a:srgbClr val="78A22F"/>
              </a:buClr>
              <a:buFont typeface="Arial" pitchFamily="34" charset="0"/>
              <a:buChar char="•"/>
              <a:defRPr/>
            </a:pPr>
            <a:endParaRPr lang="en-US" dirty="0">
              <a:solidFill>
                <a:srgbClr val="000000"/>
              </a:solidFill>
            </a:endParaRPr>
          </a:p>
          <a:p>
            <a:pPr marL="166688" indent="-166688" fontAlgn="base">
              <a:spcAft>
                <a:spcPts val="1200"/>
              </a:spcAft>
              <a:buClr>
                <a:srgbClr val="78A22F"/>
              </a:buClr>
              <a:buFont typeface="Arial" pitchFamily="34" charset="0"/>
              <a:buChar char="•"/>
              <a:defRPr/>
            </a:pPr>
            <a:r>
              <a:rPr lang="en-US" b="1" dirty="0">
                <a:solidFill>
                  <a:srgbClr val="000000"/>
                </a:solidFill>
              </a:rPr>
              <a:t>  There is significant fragmentation between the approach taken to address this shortfall by member states, and also between funding escalator levels</a:t>
            </a:r>
          </a:p>
          <a:p>
            <a:pPr marL="166688" indent="-166688" fontAlgn="base">
              <a:spcAft>
                <a:spcPts val="1200"/>
              </a:spcAft>
              <a:buClr>
                <a:srgbClr val="78A22F"/>
              </a:buClr>
              <a:buFont typeface="Arial" pitchFamily="34" charset="0"/>
              <a:buChar char="•"/>
              <a:defRPr/>
            </a:pPr>
            <a:endParaRPr lang="en-US" dirty="0">
              <a:solidFill>
                <a:srgbClr val="000000"/>
              </a:solidFill>
            </a:endParaRPr>
          </a:p>
        </p:txBody>
      </p:sp>
    </p:spTree>
    <p:extLst>
      <p:ext uri="{BB962C8B-B14F-4D97-AF65-F5344CB8AC3E}">
        <p14:creationId xmlns:p14="http://schemas.microsoft.com/office/powerpoint/2010/main" val="3210514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86800" y="176400"/>
            <a:ext cx="7549696" cy="514800"/>
          </a:xfrm>
          <a:prstGeom prst="rect">
            <a:avLst/>
          </a:prstGeom>
        </p:spPr>
        <p:txBody>
          <a:bodyPr/>
          <a:lstStyle>
            <a:lvl1pPr algn="l" rtl="0" eaLnBrk="1" fontAlgn="base" hangingPunct="1">
              <a:spcBef>
                <a:spcPct val="0"/>
              </a:spcBef>
              <a:spcAft>
                <a:spcPct val="0"/>
              </a:spcAft>
              <a:defRPr sz="2800" b="1">
                <a:solidFill>
                  <a:srgbClr val="78A22F"/>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2pPr>
            <a:lvl3pPr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3pPr>
            <a:lvl4pPr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4pPr>
            <a:lvl5pPr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5pPr>
            <a:lvl6pPr marL="457200"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6pPr>
            <a:lvl7pPr marL="914400"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7pPr>
            <a:lvl8pPr marL="1371600"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8pPr>
            <a:lvl9pPr marL="1828800" algn="ctr" rtl="0" eaLnBrk="1" fontAlgn="base" hangingPunct="1">
              <a:spcBef>
                <a:spcPct val="0"/>
              </a:spcBef>
              <a:spcAft>
                <a:spcPct val="0"/>
              </a:spcAft>
              <a:defRPr sz="4400">
                <a:solidFill>
                  <a:schemeClr val="tx2"/>
                </a:solidFill>
                <a:latin typeface="Arial" pitchFamily="34" charset="0"/>
                <a:ea typeface="ＭＳ Ｐゴシック"/>
                <a:cs typeface="ＭＳ Ｐゴシック"/>
              </a:defRPr>
            </a:lvl9pPr>
          </a:lstStyle>
          <a:p>
            <a:r>
              <a:rPr lang="en-GB" kern="0" dirty="0"/>
              <a:t>The shortage of risk capital in Europe</a:t>
            </a:r>
          </a:p>
        </p:txBody>
      </p:sp>
      <p:sp>
        <p:nvSpPr>
          <p:cNvPr id="3" name="Rectangle 2"/>
          <p:cNvSpPr>
            <a:spLocks noChangeArrowheads="1"/>
          </p:cNvSpPr>
          <p:nvPr/>
        </p:nvSpPr>
        <p:spPr bwMode="auto">
          <a:xfrm>
            <a:off x="251520" y="980728"/>
            <a:ext cx="8610600" cy="58939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285750" lvl="0" indent="-285750">
              <a:buFont typeface="Arial" panose="020B0604020202020204" pitchFamily="34" charset="0"/>
              <a:buChar char="•"/>
            </a:pPr>
            <a:r>
              <a:rPr lang="en-GB" sz="1300" b="1" dirty="0"/>
              <a:t>A fragmented market: </a:t>
            </a:r>
            <a:r>
              <a:rPr lang="en-GB" sz="1300" dirty="0"/>
              <a:t>entrepreneurs have access to a huge market of potential customers, but cannot take full advantage because of fragmentation in standards, legal frameworks and insolvency laws;</a:t>
            </a:r>
          </a:p>
          <a:p>
            <a:pPr marL="285750" lvl="0" indent="-285750">
              <a:buFont typeface="Arial" panose="020B0604020202020204" pitchFamily="34" charset="0"/>
              <a:buChar char="•"/>
            </a:pPr>
            <a:endParaRPr lang="en-GB" sz="1300" b="1" dirty="0"/>
          </a:p>
          <a:p>
            <a:pPr marL="285750" lvl="0" indent="-285750">
              <a:buFont typeface="Arial" panose="020B0604020202020204" pitchFamily="34" charset="0"/>
              <a:buChar char="•"/>
            </a:pPr>
            <a:r>
              <a:rPr lang="en-GB" sz="1300" b="1" dirty="0"/>
              <a:t>Significant amount of capital from Europeans could be invested in risk capital</a:t>
            </a:r>
            <a:r>
              <a:rPr lang="en-GB" sz="1300" dirty="0"/>
              <a:t>: 3m EU citizens hold non-real estate assets in excess of €1m and assets under management from retail stood at €4.9tn, representing 26% of the total European assets under management;</a:t>
            </a:r>
          </a:p>
          <a:p>
            <a:pPr lvl="0"/>
            <a:r>
              <a:rPr lang="en-GB" sz="1300" dirty="0"/>
              <a:t>  </a:t>
            </a:r>
            <a:endParaRPr lang="en-US" sz="1300" dirty="0"/>
          </a:p>
          <a:p>
            <a:pPr marL="285750" indent="-285750">
              <a:buFont typeface="Arial" panose="020B0604020202020204" pitchFamily="34" charset="0"/>
              <a:buChar char="•"/>
            </a:pPr>
            <a:r>
              <a:rPr lang="en-GB" sz="1300" b="1" dirty="0"/>
              <a:t>A need for a single framework for equity crowdfunding </a:t>
            </a:r>
            <a:r>
              <a:rPr lang="en-GB" sz="1300" dirty="0"/>
              <a:t>which is growing in Europe with €354m invested in Europe; </a:t>
            </a:r>
          </a:p>
          <a:p>
            <a:pPr lvl="0"/>
            <a:endParaRPr lang="en-GB" sz="1300" dirty="0"/>
          </a:p>
          <a:p>
            <a:pPr marL="285750" lvl="0" indent="-285750">
              <a:buFont typeface="Arial" panose="020B0604020202020204" pitchFamily="34" charset="0"/>
              <a:buChar char="•"/>
            </a:pPr>
            <a:r>
              <a:rPr lang="en-GB" sz="1300" b="1" dirty="0"/>
              <a:t>Under-developed business angel capacity: </a:t>
            </a:r>
          </a:p>
          <a:p>
            <a:pPr marL="742950" lvl="1" indent="-285750">
              <a:buFont typeface="Arial" panose="020B0604020202020204" pitchFamily="34" charset="0"/>
              <a:buChar char="•"/>
            </a:pPr>
            <a:r>
              <a:rPr lang="en-GB" sz="1300" dirty="0"/>
              <a:t>Business angels in the US invest in twice the number of businesses in Europe.</a:t>
            </a:r>
          </a:p>
          <a:p>
            <a:pPr marL="742950" lvl="1" indent="-285750">
              <a:buFont typeface="Arial" panose="020B0604020202020204" pitchFamily="34" charset="0"/>
              <a:buChar char="•"/>
            </a:pPr>
            <a:r>
              <a:rPr lang="en-GB" sz="1300" dirty="0"/>
              <a:t>Only 12 Member States have tax incentives for early-stage investments;</a:t>
            </a:r>
          </a:p>
          <a:p>
            <a:pPr lvl="0"/>
            <a:endParaRPr lang="en-US" sz="1300" dirty="0"/>
          </a:p>
          <a:p>
            <a:pPr marL="285750" indent="-285750">
              <a:buFont typeface="Arial" panose="020B0604020202020204" pitchFamily="34" charset="0"/>
              <a:buChar char="•"/>
            </a:pPr>
            <a:r>
              <a:rPr lang="en-GB" sz="1300" b="1" dirty="0"/>
              <a:t>Insufficient venture capital funding: </a:t>
            </a:r>
          </a:p>
          <a:p>
            <a:pPr marL="742950" lvl="1" indent="-285750">
              <a:buFont typeface="Arial" panose="020B0604020202020204" pitchFamily="34" charset="0"/>
              <a:buChar char="•"/>
            </a:pPr>
            <a:r>
              <a:rPr lang="en-GB" sz="1300" dirty="0"/>
              <a:t>European companies received €1.3m on average from VC compared to €6.4m in the US;</a:t>
            </a:r>
          </a:p>
          <a:p>
            <a:pPr marL="742950" lvl="1" indent="-285750">
              <a:buFont typeface="Arial" panose="020B0604020202020204" pitchFamily="34" charset="0"/>
              <a:buChar char="•"/>
            </a:pPr>
            <a:r>
              <a:rPr lang="en-GB" sz="1300" b="1" dirty="0"/>
              <a:t>VC funds in Europe invested €4.1bn compared to €26.4bn in the US </a:t>
            </a:r>
            <a:r>
              <a:rPr lang="en-GB" sz="1300" dirty="0"/>
              <a:t>on average between 2007-15;</a:t>
            </a:r>
          </a:p>
          <a:p>
            <a:pPr marL="742950" lvl="1" indent="-285750">
              <a:buFont typeface="Arial" panose="020B0604020202020204" pitchFamily="34" charset="0"/>
              <a:buChar char="•"/>
            </a:pPr>
            <a:r>
              <a:rPr lang="en-GB" sz="1300" b="1" dirty="0"/>
              <a:t>Only 44% of EU Venture Capital (VC) investments went to later stage businesses</a:t>
            </a:r>
            <a:r>
              <a:rPr lang="en-GB" sz="1300" dirty="0"/>
              <a:t> compared to almost 2/3 of all VC investments in the US;</a:t>
            </a:r>
          </a:p>
          <a:p>
            <a:pPr marL="285750" lvl="0" indent="-285750">
              <a:buFont typeface="Arial" panose="020B0604020202020204" pitchFamily="34" charset="0"/>
              <a:buChar char="•"/>
            </a:pPr>
            <a:endParaRPr lang="en-US" sz="1300" dirty="0"/>
          </a:p>
          <a:p>
            <a:pPr marL="285750" indent="-285750">
              <a:buFont typeface="Arial" panose="020B0604020202020204" pitchFamily="34" charset="0"/>
              <a:buChar char="•"/>
            </a:pPr>
            <a:r>
              <a:rPr lang="en-GB" sz="1300" b="1" dirty="0"/>
              <a:t>Venture debt is underutilised</a:t>
            </a:r>
            <a:r>
              <a:rPr lang="en-GB" sz="1300" dirty="0"/>
              <a:t>: 5% of VC-backed EU companies obtain venture debt financing compared to 15-20% in the US and 8-10% in the UK;</a:t>
            </a:r>
          </a:p>
          <a:p>
            <a:pPr marL="285750" indent="-285750">
              <a:buFont typeface="Arial" panose="020B0604020202020204" pitchFamily="34" charset="0"/>
              <a:buChar char="•"/>
            </a:pPr>
            <a:endParaRPr lang="en-GB" sz="1300" dirty="0"/>
          </a:p>
          <a:p>
            <a:pPr marL="285750" lvl="0" indent="-285750">
              <a:buFont typeface="Arial" panose="020B0604020202020204" pitchFamily="34" charset="0"/>
              <a:buChar char="•"/>
            </a:pPr>
            <a:r>
              <a:rPr lang="en-GB" sz="1300" b="1" dirty="0"/>
              <a:t>A sluggish primary equity market</a:t>
            </a:r>
            <a:r>
              <a:rPr lang="en-GB" sz="1300" dirty="0"/>
              <a:t>: </a:t>
            </a:r>
          </a:p>
          <a:p>
            <a:pPr marL="742950" lvl="1" indent="-285750">
              <a:buFont typeface="Arial" panose="020B0604020202020204" pitchFamily="34" charset="0"/>
              <a:buChar char="•"/>
            </a:pPr>
            <a:r>
              <a:rPr lang="en-GB" sz="1300" dirty="0"/>
              <a:t>Businesses raised €2bn through IPOs in </a:t>
            </a:r>
            <a:r>
              <a:rPr lang="en-GB" sz="1300" b="1" dirty="0"/>
              <a:t>junior exchanges </a:t>
            </a:r>
            <a:r>
              <a:rPr lang="en-GB" sz="1300" dirty="0"/>
              <a:t>and €8.5bn by follow-ons in 2015. This compares to €24.1bn and €14.1bn respectively in the US;</a:t>
            </a:r>
            <a:endParaRPr lang="en-US" sz="1300" dirty="0"/>
          </a:p>
          <a:p>
            <a:pPr marL="742950" lvl="1" indent="-285750">
              <a:buFont typeface="Arial" panose="020B0604020202020204" pitchFamily="34" charset="0"/>
              <a:buChar char="•"/>
            </a:pPr>
            <a:r>
              <a:rPr lang="en-GB" sz="1300" b="1" dirty="0"/>
              <a:t>A majority (61%) of European listed companies have market capitalisation of less than €200m</a:t>
            </a:r>
            <a:r>
              <a:rPr lang="en-GB" sz="1300" dirty="0"/>
              <a:t> compared to just 46% in Hong Kong and 39% in US emerging growth companies.</a:t>
            </a:r>
            <a:endParaRPr lang="en-US" sz="1300" dirty="0"/>
          </a:p>
        </p:txBody>
      </p:sp>
    </p:spTree>
    <p:extLst>
      <p:ext uri="{BB962C8B-B14F-4D97-AF65-F5344CB8AC3E}">
        <p14:creationId xmlns:p14="http://schemas.microsoft.com/office/powerpoint/2010/main" val="2656496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79511" y="2348880"/>
            <a:ext cx="4112457" cy="3456384"/>
          </a:xfrm>
          <a:prstGeom prst="rect">
            <a:avLst/>
          </a:prstGeom>
          <a:solidFill>
            <a:srgbClr val="F6F6F6"/>
          </a:solidFill>
        </p:spPr>
      </p:pic>
      <p:sp>
        <p:nvSpPr>
          <p:cNvPr id="7" name="TextBox 6"/>
          <p:cNvSpPr txBox="1"/>
          <p:nvPr/>
        </p:nvSpPr>
        <p:spPr>
          <a:xfrm>
            <a:off x="179511" y="1556792"/>
            <a:ext cx="3600401" cy="432048"/>
          </a:xfrm>
          <a:prstGeom prst="rect">
            <a:avLst/>
          </a:prstGeom>
        </p:spPr>
        <p:txBody>
          <a:bodyPr vert="horz" wrap="square" lIns="91440" tIns="45720" rIns="91440" bIns="45720" rtlCol="0" anchor="ctr">
            <a:noAutofit/>
          </a:bodyPr>
          <a:lstStyle/>
          <a:p>
            <a:pPr fontAlgn="base">
              <a:spcBef>
                <a:spcPct val="0"/>
              </a:spcBef>
              <a:spcAft>
                <a:spcPct val="0"/>
              </a:spcAft>
            </a:pPr>
            <a:r>
              <a:rPr lang="en-US" sz="1400" b="1" kern="0" dirty="0">
                <a:latin typeface="+mj-lt"/>
                <a:ea typeface="+mj-ea"/>
                <a:cs typeface="+mj-cs"/>
              </a:rPr>
              <a:t>Business survival rates: European Union</a:t>
            </a:r>
          </a:p>
          <a:p>
            <a:pPr fontAlgn="base">
              <a:spcBef>
                <a:spcPct val="0"/>
              </a:spcBef>
              <a:spcAft>
                <a:spcPct val="0"/>
              </a:spcAft>
            </a:pPr>
            <a:r>
              <a:rPr lang="en-US" sz="1400" b="1" kern="0" dirty="0">
                <a:latin typeface="+mj-lt"/>
                <a:ea typeface="+mj-ea"/>
                <a:cs typeface="+mj-cs"/>
              </a:rPr>
              <a:t>and United States</a:t>
            </a:r>
            <a:endParaRPr kumimoji="0" lang="en-US" sz="1400" b="1" i="0" u="none" strike="noStrike" kern="0" cap="none" spc="0" normalizeH="0" baseline="0" noProof="0" dirty="0">
              <a:ln>
                <a:noFill/>
              </a:ln>
              <a:effectLst/>
              <a:uLnTx/>
              <a:uFillTx/>
              <a:latin typeface="+mj-lt"/>
              <a:ea typeface="+mj-ea"/>
              <a:cs typeface="+mj-cs"/>
            </a:endParaRPr>
          </a:p>
        </p:txBody>
      </p:sp>
      <p:sp>
        <p:nvSpPr>
          <p:cNvPr id="8" name="TextBox 7"/>
          <p:cNvSpPr txBox="1"/>
          <p:nvPr/>
        </p:nvSpPr>
        <p:spPr>
          <a:xfrm>
            <a:off x="4455507" y="1484784"/>
            <a:ext cx="3600401" cy="432048"/>
          </a:xfrm>
          <a:prstGeom prst="rect">
            <a:avLst/>
          </a:prstGeom>
        </p:spPr>
        <p:txBody>
          <a:bodyPr vert="horz" wrap="square" lIns="91440" tIns="45720" rIns="91440" bIns="45720" rtlCol="0" anchor="t">
            <a:noAutofit/>
          </a:bodyPr>
          <a:lstStyle/>
          <a:p>
            <a:pPr fontAlgn="base">
              <a:spcBef>
                <a:spcPct val="0"/>
              </a:spcBef>
              <a:spcAft>
                <a:spcPct val="0"/>
              </a:spcAft>
            </a:pPr>
            <a:r>
              <a:rPr lang="en-GB" sz="1400" b="1" kern="0" dirty="0">
                <a:latin typeface="+mj-lt"/>
                <a:ea typeface="+mj-ea"/>
                <a:cs typeface="+mj-cs"/>
              </a:rPr>
              <a:t>Concentration</a:t>
            </a:r>
            <a:r>
              <a:rPr kumimoji="0" lang="en-GB" sz="1400" b="1" i="0" u="none" strike="noStrike" kern="0" cap="none" spc="0" normalizeH="0" baseline="0" noProof="0" dirty="0">
                <a:ln>
                  <a:noFill/>
                </a:ln>
                <a:effectLst/>
                <a:uLnTx/>
                <a:uFillTx/>
                <a:latin typeface="+mj-lt"/>
                <a:ea typeface="+mj-ea"/>
                <a:cs typeface="+mj-cs"/>
              </a:rPr>
              <a:t> of job creation (UK)</a:t>
            </a:r>
            <a:endParaRPr kumimoji="0" lang="en-US" sz="1400" b="1" i="0" u="none" strike="noStrike" kern="0" cap="none" spc="0" normalizeH="0" baseline="0" noProof="0" dirty="0">
              <a:ln>
                <a:noFill/>
              </a:ln>
              <a:effectLst/>
              <a:uLnTx/>
              <a:uFillTx/>
              <a:latin typeface="+mj-lt"/>
              <a:ea typeface="+mj-ea"/>
              <a:cs typeface="+mj-cs"/>
            </a:endParaRPr>
          </a:p>
        </p:txBody>
      </p:sp>
      <p:sp>
        <p:nvSpPr>
          <p:cNvPr id="9" name="Rectangle 8"/>
          <p:cNvSpPr/>
          <p:nvPr/>
        </p:nvSpPr>
        <p:spPr>
          <a:xfrm>
            <a:off x="1619672" y="188640"/>
            <a:ext cx="7524328" cy="461665"/>
          </a:xfrm>
          <a:prstGeom prst="rect">
            <a:avLst/>
          </a:prstGeom>
        </p:spPr>
        <p:txBody>
          <a:bodyPr wrap="square">
            <a:spAutoFit/>
          </a:bodyPr>
          <a:lstStyle/>
          <a:p>
            <a:r>
              <a:rPr lang="en-US" sz="2400" b="1" dirty="0">
                <a:solidFill>
                  <a:srgbClr val="78A22F"/>
                </a:solidFill>
              </a:rPr>
              <a:t>Thinking about SMEs</a:t>
            </a:r>
          </a:p>
        </p:txBody>
      </p:sp>
      <p:graphicFrame>
        <p:nvGraphicFramePr>
          <p:cNvPr id="4" name="Chart 3"/>
          <p:cNvGraphicFramePr/>
          <p:nvPr>
            <p:extLst>
              <p:ext uri="{D42A27DB-BD31-4B8C-83A1-F6EECF244321}">
                <p14:modId xmlns:p14="http://schemas.microsoft.com/office/powerpoint/2010/main" val="1293626342"/>
              </p:ext>
            </p:extLst>
          </p:nvPr>
        </p:nvGraphicFramePr>
        <p:xfrm>
          <a:off x="4572000" y="2348880"/>
          <a:ext cx="4032449" cy="3051444"/>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4455507" y="5445155"/>
            <a:ext cx="3600401" cy="432048"/>
          </a:xfrm>
          <a:prstGeom prst="rect">
            <a:avLst/>
          </a:prstGeom>
        </p:spPr>
        <p:txBody>
          <a:bodyPr vert="horz" wrap="square" lIns="91440" tIns="45720" rIns="91440" bIns="45720" rtlCol="0" anchor="t">
            <a:noAutofit/>
          </a:bodyPr>
          <a:lstStyle/>
          <a:p>
            <a:pPr fontAlgn="base">
              <a:spcBef>
                <a:spcPct val="0"/>
              </a:spcBef>
              <a:spcAft>
                <a:spcPct val="0"/>
              </a:spcAft>
            </a:pPr>
            <a:r>
              <a:rPr lang="en-GB" sz="1200" kern="0" dirty="0">
                <a:latin typeface="+mj-lt"/>
                <a:ea typeface="+mj-ea"/>
                <a:cs typeface="+mj-cs"/>
              </a:rPr>
              <a:t>Source: </a:t>
            </a:r>
            <a:r>
              <a:rPr lang="en-GB" sz="1200" kern="0" dirty="0" err="1">
                <a:latin typeface="+mj-lt"/>
                <a:ea typeface="+mj-ea"/>
                <a:cs typeface="+mj-cs"/>
              </a:rPr>
              <a:t>Nesta</a:t>
            </a:r>
            <a:r>
              <a:rPr lang="en-GB" sz="1200" kern="0" dirty="0">
                <a:latin typeface="+mj-lt"/>
                <a:ea typeface="+mj-ea"/>
                <a:cs typeface="+mj-cs"/>
              </a:rPr>
              <a:t>, 2009</a:t>
            </a:r>
            <a:endParaRPr kumimoji="0" lang="en-US" sz="1200" i="0" u="none" strike="noStrike" kern="0" cap="none" spc="0" normalizeH="0" baseline="0" noProof="0" dirty="0">
              <a:ln>
                <a:noFill/>
              </a:ln>
              <a:effectLst/>
              <a:uLnTx/>
              <a:uFillTx/>
              <a:latin typeface="+mj-lt"/>
              <a:ea typeface="+mj-ea"/>
              <a:cs typeface="+mj-cs"/>
            </a:endParaRPr>
          </a:p>
        </p:txBody>
      </p:sp>
    </p:spTree>
    <p:extLst>
      <p:ext uri="{BB962C8B-B14F-4D97-AF65-F5344CB8AC3E}">
        <p14:creationId xmlns:p14="http://schemas.microsoft.com/office/powerpoint/2010/main" val="2773447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677302858"/>
              </p:ext>
            </p:extLst>
          </p:nvPr>
        </p:nvGraphicFramePr>
        <p:xfrm>
          <a:off x="666749" y="1806575"/>
          <a:ext cx="7486650" cy="3651252"/>
        </p:xfrm>
        <a:graphic>
          <a:graphicData uri="http://schemas.openxmlformats.org/drawingml/2006/table">
            <a:tbl>
              <a:tblPr firstRow="1" bandRow="1"/>
              <a:tblGrid>
                <a:gridCol w="2495550">
                  <a:extLst>
                    <a:ext uri="{9D8B030D-6E8A-4147-A177-3AD203B41FA5}">
                      <a16:colId xmlns:a16="http://schemas.microsoft.com/office/drawing/2014/main" val="1159341782"/>
                    </a:ext>
                  </a:extLst>
                </a:gridCol>
                <a:gridCol w="2495550">
                  <a:extLst>
                    <a:ext uri="{9D8B030D-6E8A-4147-A177-3AD203B41FA5}">
                      <a16:colId xmlns:a16="http://schemas.microsoft.com/office/drawing/2014/main" val="3738115854"/>
                    </a:ext>
                  </a:extLst>
                </a:gridCol>
                <a:gridCol w="2495550">
                  <a:extLst>
                    <a:ext uri="{9D8B030D-6E8A-4147-A177-3AD203B41FA5}">
                      <a16:colId xmlns:a16="http://schemas.microsoft.com/office/drawing/2014/main" val="36738464"/>
                    </a:ext>
                  </a:extLst>
                </a:gridCol>
              </a:tblGrid>
              <a:tr h="37236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endParaRPr lang="en-US" sz="1400" b="0" i="1"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0AD47"/>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r"/>
                      <a:r>
                        <a:rPr lang="en-GB" sz="1400" b="1" dirty="0">
                          <a:latin typeface="+mj-lt"/>
                          <a:cs typeface="Helvetica" panose="020B0604020202020204" pitchFamily="34" charset="0"/>
                        </a:rPr>
                        <a:t>European Union</a:t>
                      </a:r>
                      <a:endParaRPr lang="en-US" sz="1400" b="1"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0AD47"/>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r"/>
                      <a:r>
                        <a:rPr lang="en-GB" sz="1400" b="1" dirty="0">
                          <a:latin typeface="+mj-lt"/>
                          <a:cs typeface="Helvetica" panose="020B0604020202020204" pitchFamily="34" charset="0"/>
                        </a:rPr>
                        <a:t>United States</a:t>
                      </a:r>
                      <a:endParaRPr lang="en-US" sz="1400" b="1"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0AD47"/>
                    </a:solidFill>
                  </a:tcPr>
                </a:tc>
                <a:extLst>
                  <a:ext uri="{0D108BD9-81ED-4DB2-BD59-A6C34878D82A}">
                    <a16:rowId xmlns:a16="http://schemas.microsoft.com/office/drawing/2014/main" val="2802483778"/>
                  </a:ext>
                </a:extLst>
              </a:tr>
              <a:tr h="83173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sz="1400" b="0" dirty="0">
                          <a:latin typeface="+mj-lt"/>
                          <a:cs typeface="Helvetica" panose="020B0604020202020204" pitchFamily="34" charset="0"/>
                        </a:rPr>
                        <a:t>Total stock of outstanding finance for SMEs</a:t>
                      </a:r>
                      <a:endParaRPr lang="en-US" sz="1400" b="0" baseline="30000" dirty="0">
                        <a:solidFill>
                          <a:schemeClr val="tx1"/>
                        </a:solidFill>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GB" sz="1400" dirty="0">
                          <a:latin typeface="+mj-lt"/>
                          <a:cs typeface="Helvetica" panose="020B0604020202020204" pitchFamily="34" charset="0"/>
                        </a:rPr>
                        <a:t>€2,007bn</a:t>
                      </a:r>
                      <a:endParaRPr lang="en-US" sz="140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5E3C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GB" sz="1400" dirty="0">
                          <a:latin typeface="+mj-lt"/>
                          <a:cs typeface="Helvetica" panose="020B0604020202020204" pitchFamily="34" charset="0"/>
                        </a:rPr>
                        <a:t>€1,236bn</a:t>
                      </a:r>
                      <a:endParaRPr lang="en-US" sz="140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extLst>
                  <a:ext uri="{0D108BD9-81ED-4DB2-BD59-A6C34878D82A}">
                    <a16:rowId xmlns:a16="http://schemas.microsoft.com/office/drawing/2014/main" val="522275116"/>
                  </a:ext>
                </a:extLst>
              </a:tr>
              <a:tr h="37236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sz="1400" b="0" dirty="0">
                          <a:latin typeface="+mj-lt"/>
                          <a:cs typeface="Helvetica" panose="020B0604020202020204" pitchFamily="34" charset="0"/>
                        </a:rPr>
                        <a:t>Share of bank finance</a:t>
                      </a:r>
                      <a:endParaRPr lang="en-US" sz="1400" b="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GB" sz="1400" dirty="0">
                          <a:latin typeface="+mj-lt"/>
                          <a:cs typeface="Helvetica" panose="020B0604020202020204" pitchFamily="34" charset="0"/>
                        </a:rPr>
                        <a:t>77%</a:t>
                      </a:r>
                      <a:endParaRPr lang="en-US" sz="140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GB" sz="1400" dirty="0">
                          <a:latin typeface="+mj-lt"/>
                          <a:cs typeface="Helvetica" panose="020B0604020202020204" pitchFamily="34" charset="0"/>
                        </a:rPr>
                        <a:t>40%</a:t>
                      </a:r>
                      <a:endParaRPr lang="en-US" sz="140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extLst>
                  <a:ext uri="{0D108BD9-81ED-4DB2-BD59-A6C34878D82A}">
                    <a16:rowId xmlns:a16="http://schemas.microsoft.com/office/drawing/2014/main" val="2599636355"/>
                  </a:ext>
                </a:extLst>
              </a:tr>
              <a:tr h="37236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sz="1400" b="0" dirty="0">
                          <a:latin typeface="+mj-lt"/>
                          <a:cs typeface="Helvetica" panose="020B0604020202020204" pitchFamily="34" charset="0"/>
                        </a:rPr>
                        <a:t>Listed market capitalisation</a:t>
                      </a:r>
                      <a:endParaRPr lang="en-US" sz="1400" b="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GB" sz="1400" dirty="0">
                          <a:latin typeface="+mj-lt"/>
                          <a:cs typeface="Helvetica" panose="020B0604020202020204" pitchFamily="34" charset="0"/>
                        </a:rPr>
                        <a:t>€10tn (53% of GDP)</a:t>
                      </a:r>
                      <a:endParaRPr lang="en-US" sz="140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GB" sz="1400" dirty="0">
                          <a:latin typeface="+mj-lt"/>
                          <a:cs typeface="Helvetica" panose="020B0604020202020204" pitchFamily="34" charset="0"/>
                        </a:rPr>
                        <a:t>€19tn (140% of GDP)</a:t>
                      </a:r>
                      <a:endParaRPr lang="en-US" sz="140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extLst>
                  <a:ext uri="{0D108BD9-81ED-4DB2-BD59-A6C34878D82A}">
                    <a16:rowId xmlns:a16="http://schemas.microsoft.com/office/drawing/2014/main" val="2443155112"/>
                  </a:ext>
                </a:extLst>
              </a:tr>
              <a:tr h="58529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sz="1400" b="0" dirty="0">
                          <a:latin typeface="+mj-lt"/>
                          <a:cs typeface="Helvetica" panose="020B0604020202020204" pitchFamily="34" charset="0"/>
                        </a:rPr>
                        <a:t>Venture capital investments</a:t>
                      </a:r>
                      <a:endParaRPr lang="en-US" sz="1400" b="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GB" sz="1400" dirty="0">
                          <a:latin typeface="+mj-lt"/>
                          <a:cs typeface="Helvetica" panose="020B0604020202020204" pitchFamily="34" charset="0"/>
                        </a:rPr>
                        <a:t>€4.2bn</a:t>
                      </a:r>
                      <a:endParaRPr lang="en-US" sz="140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GB" sz="1400" dirty="0">
                          <a:latin typeface="+mj-lt"/>
                          <a:cs typeface="Helvetica" panose="020B0604020202020204" pitchFamily="34" charset="0"/>
                        </a:rPr>
                        <a:t>€26.4bn</a:t>
                      </a:r>
                      <a:endParaRPr lang="en-US" sz="140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extLst>
                  <a:ext uri="{0D108BD9-81ED-4DB2-BD59-A6C34878D82A}">
                    <a16:rowId xmlns:a16="http://schemas.microsoft.com/office/drawing/2014/main" val="1096079643"/>
                  </a:ext>
                </a:extLst>
              </a:tr>
              <a:tr h="37236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sz="1400" b="0" dirty="0">
                          <a:latin typeface="+mj-lt"/>
                          <a:cs typeface="Helvetica" panose="020B0604020202020204" pitchFamily="34" charset="0"/>
                        </a:rPr>
                        <a:t>Business angels</a:t>
                      </a:r>
                      <a:endParaRPr lang="en-US" sz="1400" b="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GB" sz="1400" dirty="0">
                          <a:latin typeface="+mj-lt"/>
                          <a:cs typeface="Helvetica" panose="020B0604020202020204" pitchFamily="34" charset="0"/>
                        </a:rPr>
                        <a:t>€6.1bn</a:t>
                      </a:r>
                      <a:endParaRPr lang="en-US" sz="140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GB" sz="1400" dirty="0">
                          <a:latin typeface="+mj-lt"/>
                          <a:cs typeface="Helvetica" panose="020B0604020202020204" pitchFamily="34" charset="0"/>
                        </a:rPr>
                        <a:t>€22.7bn</a:t>
                      </a:r>
                      <a:endParaRPr lang="en-US" sz="140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extLst>
                  <a:ext uri="{0D108BD9-81ED-4DB2-BD59-A6C34878D82A}">
                    <a16:rowId xmlns:a16="http://schemas.microsoft.com/office/drawing/2014/main" val="1629138468"/>
                  </a:ext>
                </a:extLst>
              </a:tr>
              <a:tr h="37236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sz="1400" b="0" dirty="0">
                          <a:latin typeface="+mj-lt"/>
                          <a:cs typeface="Helvetica" panose="020B0604020202020204" pitchFamily="34" charset="0"/>
                        </a:rPr>
                        <a:t>Equity crowdfunding</a:t>
                      </a:r>
                      <a:endParaRPr lang="en-US" sz="1400" b="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GB" sz="1400" dirty="0">
                          <a:latin typeface="+mj-lt"/>
                          <a:cs typeface="Helvetica" panose="020B0604020202020204" pitchFamily="34" charset="0"/>
                        </a:rPr>
                        <a:t>€354m</a:t>
                      </a:r>
                      <a:endParaRPr lang="en-US" sz="140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GB" sz="1400" dirty="0">
                          <a:latin typeface="+mj-lt"/>
                          <a:cs typeface="Helvetica" panose="020B0604020202020204" pitchFamily="34" charset="0"/>
                        </a:rPr>
                        <a:t>€149m</a:t>
                      </a:r>
                      <a:endParaRPr lang="en-US" sz="140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extLst>
                  <a:ext uri="{0D108BD9-81ED-4DB2-BD59-A6C34878D82A}">
                    <a16:rowId xmlns:a16="http://schemas.microsoft.com/office/drawing/2014/main" val="1822470203"/>
                  </a:ext>
                </a:extLst>
              </a:tr>
              <a:tr h="37236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sz="1400" b="0" dirty="0">
                          <a:latin typeface="+mj-lt"/>
                          <a:cs typeface="Helvetica" panose="020B0604020202020204" pitchFamily="34" charset="0"/>
                        </a:rPr>
                        <a:t>Accelerators</a:t>
                      </a:r>
                      <a:endParaRPr lang="en-US" sz="1400" b="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GB" sz="1400" dirty="0">
                          <a:latin typeface="+mj-lt"/>
                          <a:cs typeface="Helvetica" panose="020B0604020202020204" pitchFamily="34" charset="0"/>
                        </a:rPr>
                        <a:t>€38m</a:t>
                      </a:r>
                      <a:endParaRPr lang="en-US" sz="140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GB" sz="1400" dirty="0">
                          <a:latin typeface="+mj-lt"/>
                          <a:cs typeface="Helvetica" panose="020B0604020202020204" pitchFamily="34" charset="0"/>
                        </a:rPr>
                        <a:t>€83m</a:t>
                      </a:r>
                      <a:endParaRPr lang="en-US" sz="1400" dirty="0">
                        <a:latin typeface="+mj-lt"/>
                        <a:cs typeface="Helvetica" panose="020B0604020202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extLst>
                  <a:ext uri="{0D108BD9-81ED-4DB2-BD59-A6C34878D82A}">
                    <a16:rowId xmlns:a16="http://schemas.microsoft.com/office/drawing/2014/main" val="948526639"/>
                  </a:ext>
                </a:extLst>
              </a:tr>
            </a:tbl>
          </a:graphicData>
        </a:graphic>
      </p:graphicFrame>
      <p:sp>
        <p:nvSpPr>
          <p:cNvPr id="6" name="Rectangle 5"/>
          <p:cNvSpPr/>
          <p:nvPr/>
        </p:nvSpPr>
        <p:spPr>
          <a:xfrm>
            <a:off x="1619672" y="188640"/>
            <a:ext cx="7524328" cy="830997"/>
          </a:xfrm>
          <a:prstGeom prst="rect">
            <a:avLst/>
          </a:prstGeom>
        </p:spPr>
        <p:txBody>
          <a:bodyPr wrap="square">
            <a:spAutoFit/>
          </a:bodyPr>
          <a:lstStyle/>
          <a:p>
            <a:r>
              <a:rPr lang="en-US" sz="2400" b="1" dirty="0">
                <a:solidFill>
                  <a:srgbClr val="78A22F"/>
                </a:solidFill>
              </a:rPr>
              <a:t>A big market for SME finance, but not for growth</a:t>
            </a:r>
          </a:p>
          <a:p>
            <a:endParaRPr lang="en-US" sz="2400" b="1" dirty="0">
              <a:solidFill>
                <a:srgbClr val="78A22F"/>
              </a:solidFill>
            </a:endParaRPr>
          </a:p>
        </p:txBody>
      </p:sp>
      <p:sp>
        <p:nvSpPr>
          <p:cNvPr id="4" name="TextBox 3"/>
          <p:cNvSpPr txBox="1"/>
          <p:nvPr/>
        </p:nvSpPr>
        <p:spPr>
          <a:xfrm>
            <a:off x="666749" y="5589240"/>
            <a:ext cx="3600401" cy="432048"/>
          </a:xfrm>
          <a:prstGeom prst="rect">
            <a:avLst/>
          </a:prstGeom>
        </p:spPr>
        <p:txBody>
          <a:bodyPr vert="horz" wrap="square" lIns="91440" tIns="45720" rIns="91440" bIns="45720" rtlCol="0" anchor="t">
            <a:noAutofit/>
          </a:bodyPr>
          <a:lstStyle/>
          <a:p>
            <a:pPr fontAlgn="base">
              <a:spcBef>
                <a:spcPct val="0"/>
              </a:spcBef>
              <a:spcAft>
                <a:spcPct val="0"/>
              </a:spcAft>
            </a:pPr>
            <a:r>
              <a:rPr lang="en-GB" sz="1200" kern="0" dirty="0">
                <a:latin typeface="+mj-lt"/>
                <a:ea typeface="+mj-ea"/>
                <a:cs typeface="+mj-cs"/>
              </a:rPr>
              <a:t>Source: AFME</a:t>
            </a:r>
            <a:endParaRPr kumimoji="0" lang="en-US" sz="1200" i="0" u="none" strike="noStrike" kern="0" cap="none" spc="0" normalizeH="0" baseline="0" noProof="0" dirty="0">
              <a:ln>
                <a:noFill/>
              </a:ln>
              <a:effectLst/>
              <a:uLnTx/>
              <a:uFillTx/>
              <a:latin typeface="+mj-lt"/>
              <a:ea typeface="+mj-ea"/>
              <a:cs typeface="+mj-cs"/>
            </a:endParaRPr>
          </a:p>
        </p:txBody>
      </p:sp>
    </p:spTree>
    <p:extLst>
      <p:ext uri="{BB962C8B-B14F-4D97-AF65-F5344CB8AC3E}">
        <p14:creationId xmlns:p14="http://schemas.microsoft.com/office/powerpoint/2010/main" val="3529731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19585" r="726"/>
          <a:stretch/>
        </p:blipFill>
        <p:spPr>
          <a:xfrm>
            <a:off x="0" y="1772816"/>
            <a:ext cx="8748464" cy="3672408"/>
          </a:xfrm>
          <a:prstGeom prst="rect">
            <a:avLst/>
          </a:prstGeom>
        </p:spPr>
      </p:pic>
      <p:sp>
        <p:nvSpPr>
          <p:cNvPr id="3" name="Rectangle 2"/>
          <p:cNvSpPr/>
          <p:nvPr/>
        </p:nvSpPr>
        <p:spPr>
          <a:xfrm>
            <a:off x="1619672" y="188640"/>
            <a:ext cx="7524328" cy="1200329"/>
          </a:xfrm>
          <a:prstGeom prst="rect">
            <a:avLst/>
          </a:prstGeom>
        </p:spPr>
        <p:txBody>
          <a:bodyPr wrap="square">
            <a:spAutoFit/>
          </a:bodyPr>
          <a:lstStyle/>
          <a:p>
            <a:r>
              <a:rPr lang="en-GB" sz="2400" b="1" dirty="0">
                <a:solidFill>
                  <a:srgbClr val="78A22F"/>
                </a:solidFill>
              </a:rPr>
              <a:t>The EU “funding escalator” for high-growth companies</a:t>
            </a:r>
            <a:endParaRPr lang="en-GB" sz="1600" b="1" dirty="0">
              <a:solidFill>
                <a:srgbClr val="000000"/>
              </a:solidFill>
            </a:endParaRPr>
          </a:p>
          <a:p>
            <a:endParaRPr lang="en-US" sz="2400" b="1" dirty="0">
              <a:solidFill>
                <a:srgbClr val="78A22F"/>
              </a:solidFill>
            </a:endParaRPr>
          </a:p>
        </p:txBody>
      </p:sp>
    </p:spTree>
    <p:extLst>
      <p:ext uri="{BB962C8B-B14F-4D97-AF65-F5344CB8AC3E}">
        <p14:creationId xmlns:p14="http://schemas.microsoft.com/office/powerpoint/2010/main" val="243516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3528" y="1783480"/>
            <a:ext cx="3528392" cy="2808410"/>
          </a:xfrm>
          <a:prstGeom prst="rect">
            <a:avLst/>
          </a:prstGeom>
        </p:spPr>
      </p:pic>
      <p:sp>
        <p:nvSpPr>
          <p:cNvPr id="3" name="Rectangle 2"/>
          <p:cNvSpPr/>
          <p:nvPr/>
        </p:nvSpPr>
        <p:spPr>
          <a:xfrm>
            <a:off x="1619672" y="188640"/>
            <a:ext cx="7524328" cy="461665"/>
          </a:xfrm>
          <a:prstGeom prst="rect">
            <a:avLst/>
          </a:prstGeom>
        </p:spPr>
        <p:txBody>
          <a:bodyPr wrap="square">
            <a:spAutoFit/>
          </a:bodyPr>
          <a:lstStyle/>
          <a:p>
            <a:r>
              <a:rPr lang="en-US" sz="2400" b="1" dirty="0">
                <a:solidFill>
                  <a:srgbClr val="78A22F"/>
                </a:solidFill>
              </a:rPr>
              <a:t>Innovation and venture capital are both fragmented </a:t>
            </a:r>
            <a:endParaRPr lang="en-GB" sz="1600" b="1" dirty="0"/>
          </a:p>
        </p:txBody>
      </p:sp>
      <p:pic>
        <p:nvPicPr>
          <p:cNvPr id="4" name="Picture 3"/>
          <p:cNvPicPr>
            <a:picLocks noChangeAspect="1"/>
          </p:cNvPicPr>
          <p:nvPr/>
        </p:nvPicPr>
        <p:blipFill>
          <a:blip r:embed="rId3"/>
          <a:stretch>
            <a:fillRect/>
          </a:stretch>
        </p:blipFill>
        <p:spPr>
          <a:xfrm>
            <a:off x="3779912" y="1789458"/>
            <a:ext cx="5148064" cy="2992769"/>
          </a:xfrm>
          <a:prstGeom prst="rect">
            <a:avLst/>
          </a:prstGeom>
        </p:spPr>
      </p:pic>
      <p:sp>
        <p:nvSpPr>
          <p:cNvPr id="6" name="TextBox 5"/>
          <p:cNvSpPr txBox="1"/>
          <p:nvPr/>
        </p:nvSpPr>
        <p:spPr>
          <a:xfrm>
            <a:off x="3769742" y="1319771"/>
            <a:ext cx="5158234" cy="432048"/>
          </a:xfrm>
          <a:prstGeom prst="rect">
            <a:avLst/>
          </a:prstGeom>
        </p:spPr>
        <p:txBody>
          <a:bodyPr vert="horz" wrap="square" lIns="91440" tIns="45720" rIns="91440" bIns="45720" rtlCol="0" anchor="t">
            <a:noAutofit/>
          </a:bodyPr>
          <a:lstStyle/>
          <a:p>
            <a:pPr fontAlgn="base">
              <a:spcBef>
                <a:spcPct val="0"/>
              </a:spcBef>
              <a:spcAft>
                <a:spcPct val="0"/>
              </a:spcAft>
            </a:pPr>
            <a:r>
              <a:rPr lang="en-GB" sz="1400" b="1" kern="0" dirty="0">
                <a:latin typeface="+mj-lt"/>
                <a:ea typeface="+mj-ea"/>
                <a:cs typeface="+mj-cs"/>
              </a:rPr>
              <a:t>Venture capital investment as % of GDP </a:t>
            </a:r>
          </a:p>
        </p:txBody>
      </p:sp>
      <p:sp>
        <p:nvSpPr>
          <p:cNvPr id="7" name="TextBox 6"/>
          <p:cNvSpPr txBox="1"/>
          <p:nvPr/>
        </p:nvSpPr>
        <p:spPr>
          <a:xfrm>
            <a:off x="323528" y="1319771"/>
            <a:ext cx="3456384" cy="432048"/>
          </a:xfrm>
          <a:prstGeom prst="rect">
            <a:avLst/>
          </a:prstGeom>
        </p:spPr>
        <p:txBody>
          <a:bodyPr vert="horz" wrap="square" lIns="91440" tIns="45720" rIns="91440" bIns="45720" rtlCol="0" anchor="t">
            <a:noAutofit/>
          </a:bodyPr>
          <a:lstStyle/>
          <a:p>
            <a:pPr fontAlgn="base">
              <a:spcBef>
                <a:spcPct val="0"/>
              </a:spcBef>
              <a:spcAft>
                <a:spcPct val="0"/>
              </a:spcAft>
            </a:pPr>
            <a:r>
              <a:rPr lang="en-GB" sz="1400" b="1" kern="0" dirty="0">
                <a:latin typeface="+mj-lt"/>
                <a:ea typeface="+mj-ea"/>
                <a:cs typeface="+mj-cs"/>
              </a:rPr>
              <a:t>Innovation by region</a:t>
            </a:r>
          </a:p>
        </p:txBody>
      </p:sp>
    </p:spTree>
    <p:extLst>
      <p:ext uri="{BB962C8B-B14F-4D97-AF65-F5344CB8AC3E}">
        <p14:creationId xmlns:p14="http://schemas.microsoft.com/office/powerpoint/2010/main" val="4138649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6800" y="176400"/>
            <a:ext cx="7549696" cy="514800"/>
          </a:xfrm>
        </p:spPr>
        <p:txBody>
          <a:bodyPr/>
          <a:lstStyle/>
          <a:p>
            <a:r>
              <a:rPr lang="en-GB" dirty="0"/>
              <a:t> Business angel activity in Europe and the US</a:t>
            </a:r>
          </a:p>
        </p:txBody>
      </p:sp>
      <p:pic>
        <p:nvPicPr>
          <p:cNvPr id="4" name="Picture 3"/>
          <p:cNvPicPr>
            <a:picLocks noChangeAspect="1"/>
          </p:cNvPicPr>
          <p:nvPr/>
        </p:nvPicPr>
        <p:blipFill rotWithShape="1">
          <a:blip r:embed="rId2"/>
          <a:srcRect t="7783" b="56657"/>
          <a:stretch/>
        </p:blipFill>
        <p:spPr>
          <a:xfrm>
            <a:off x="542878" y="1196752"/>
            <a:ext cx="8286239" cy="1728192"/>
          </a:xfrm>
          <a:prstGeom prst="rect">
            <a:avLst/>
          </a:prstGeom>
        </p:spPr>
      </p:pic>
      <p:pic>
        <p:nvPicPr>
          <p:cNvPr id="5" name="Picture 4"/>
          <p:cNvPicPr>
            <a:picLocks noChangeAspect="1"/>
          </p:cNvPicPr>
          <p:nvPr/>
        </p:nvPicPr>
        <p:blipFill rotWithShape="1">
          <a:blip r:embed="rId2"/>
          <a:srcRect t="60950"/>
          <a:stretch/>
        </p:blipFill>
        <p:spPr>
          <a:xfrm>
            <a:off x="542879" y="3161717"/>
            <a:ext cx="8286239" cy="1897861"/>
          </a:xfrm>
          <a:prstGeom prst="rect">
            <a:avLst/>
          </a:prstGeom>
        </p:spPr>
      </p:pic>
    </p:spTree>
    <p:extLst>
      <p:ext uri="{BB962C8B-B14F-4D97-AF65-F5344CB8AC3E}">
        <p14:creationId xmlns:p14="http://schemas.microsoft.com/office/powerpoint/2010/main" val="2686909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6800" y="176400"/>
            <a:ext cx="7549696" cy="514800"/>
          </a:xfrm>
        </p:spPr>
        <p:txBody>
          <a:bodyPr/>
          <a:lstStyle/>
          <a:p>
            <a:r>
              <a:rPr lang="en-GB" dirty="0"/>
              <a:t>Venture capital investments in Europe vs. US</a:t>
            </a:r>
          </a:p>
        </p:txBody>
      </p:sp>
      <p:sp>
        <p:nvSpPr>
          <p:cNvPr id="3" name="Content Placeholder 2"/>
          <p:cNvSpPr>
            <a:spLocks noGrp="1"/>
          </p:cNvSpPr>
          <p:nvPr>
            <p:ph idx="1"/>
          </p:nvPr>
        </p:nvSpPr>
        <p:spPr>
          <a:xfrm>
            <a:off x="395536" y="908720"/>
            <a:ext cx="8064896" cy="5400600"/>
          </a:xfrm>
        </p:spPr>
        <p:txBody>
          <a:bodyPr>
            <a:normAutofit/>
          </a:bodyPr>
          <a:lstStyle/>
          <a:p>
            <a:pPr>
              <a:spcAft>
                <a:spcPts val="600"/>
              </a:spcAft>
            </a:pPr>
            <a:endParaRPr lang="en-GB" dirty="0"/>
          </a:p>
          <a:p>
            <a:pPr>
              <a:spcAft>
                <a:spcPts val="600"/>
              </a:spcAft>
            </a:pPr>
            <a:endParaRPr lang="en-GB" dirty="0"/>
          </a:p>
          <a:p>
            <a:pPr>
              <a:spcAft>
                <a:spcPts val="600"/>
              </a:spcAft>
              <a:buNone/>
            </a:pPr>
            <a:endParaRPr lang="en-GB" dirty="0"/>
          </a:p>
          <a:p>
            <a:pPr>
              <a:spcAft>
                <a:spcPts val="600"/>
              </a:spcAft>
            </a:pPr>
            <a:endParaRPr lang="en-GB" dirty="0"/>
          </a:p>
          <a:p>
            <a:pPr>
              <a:spcAft>
                <a:spcPts val="600"/>
              </a:spcAft>
            </a:pPr>
            <a:endParaRPr lang="en-GB" dirty="0"/>
          </a:p>
          <a:p>
            <a:pPr>
              <a:spcAft>
                <a:spcPts val="600"/>
              </a:spcAft>
              <a:buNone/>
            </a:pPr>
            <a:endParaRPr lang="en-GB" dirty="0"/>
          </a:p>
          <a:p>
            <a:pPr lvl="1">
              <a:spcAft>
                <a:spcPts val="600"/>
              </a:spcAft>
            </a:pPr>
            <a:endParaRPr lang="en-GB" dirty="0"/>
          </a:p>
          <a:p>
            <a:pPr lvl="1">
              <a:spcAft>
                <a:spcPts val="600"/>
              </a:spcAft>
              <a:buNone/>
            </a:pPr>
            <a:endParaRPr lang="en-GB" dirty="0"/>
          </a:p>
          <a:p>
            <a:pPr>
              <a:spcAft>
                <a:spcPts val="600"/>
              </a:spcAft>
            </a:pPr>
            <a:endParaRPr lang="en-GB" dirty="0"/>
          </a:p>
        </p:txBody>
      </p:sp>
      <p:pic>
        <p:nvPicPr>
          <p:cNvPr id="4" name="Picture 3"/>
          <p:cNvPicPr>
            <a:picLocks noChangeAspect="1"/>
          </p:cNvPicPr>
          <p:nvPr/>
        </p:nvPicPr>
        <p:blipFill rotWithShape="1">
          <a:blip r:embed="rId2"/>
          <a:srcRect b="9119"/>
          <a:stretch/>
        </p:blipFill>
        <p:spPr>
          <a:xfrm>
            <a:off x="395536" y="764704"/>
            <a:ext cx="7100874" cy="2669666"/>
          </a:xfrm>
          <a:prstGeom prst="rect">
            <a:avLst/>
          </a:prstGeom>
        </p:spPr>
      </p:pic>
      <p:pic>
        <p:nvPicPr>
          <p:cNvPr id="5" name="Picture 4"/>
          <p:cNvPicPr>
            <a:picLocks noChangeAspect="1"/>
          </p:cNvPicPr>
          <p:nvPr/>
        </p:nvPicPr>
        <p:blipFill>
          <a:blip r:embed="rId3"/>
          <a:stretch>
            <a:fillRect/>
          </a:stretch>
        </p:blipFill>
        <p:spPr>
          <a:xfrm>
            <a:off x="395536" y="3727782"/>
            <a:ext cx="7100873" cy="3095253"/>
          </a:xfrm>
          <a:prstGeom prst="rect">
            <a:avLst/>
          </a:prstGeom>
        </p:spPr>
      </p:pic>
    </p:spTree>
    <p:extLst>
      <p:ext uri="{BB962C8B-B14F-4D97-AF65-F5344CB8AC3E}">
        <p14:creationId xmlns:p14="http://schemas.microsoft.com/office/powerpoint/2010/main" val="1534885656"/>
      </p:ext>
    </p:extLst>
  </p:cSld>
  <p:clrMapOvr>
    <a:masterClrMapping/>
  </p:clrMapOvr>
</p:sld>
</file>

<file path=ppt/theme/theme1.xml><?xml version="1.0" encoding="utf-8"?>
<a:theme xmlns:a="http://schemas.openxmlformats.org/drawingml/2006/main" name="AFME Powerpoint 11.11.14">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FME">
      <a:majorFont>
        <a:latin typeface="Cambria"/>
        <a:ea typeface="ＭＳ Ｐゴシック"/>
        <a:cs typeface="ＭＳ Ｐゴシック"/>
      </a:majorFont>
      <a:minorFont>
        <a:latin typeface="Cambri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ea typeface="ＭＳ Ｐゴシック"/>
            <a:cs typeface="ＭＳ Ｐゴシック"/>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ea typeface="ＭＳ Ｐゴシック"/>
            <a:cs typeface="ＭＳ Ｐゴシック"/>
          </a:defRPr>
        </a:defPPr>
      </a:lstStyle>
    </a:lnDef>
    <a:txDef>
      <a:spPr/>
      <a:bodyPr vert="horz" wrap="square" lIns="91440" tIns="45720" rIns="91440" bIns="45720" rtlCol="0" anchor="ctr">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1" i="0" u="none" strike="noStrike" kern="0" cap="none" spc="0" normalizeH="0" baseline="0" noProof="0" dirty="0" smtClean="0">
            <a:ln>
              <a:noFill/>
            </a:ln>
            <a:solidFill>
              <a:srgbClr val="78A22F"/>
            </a:solidFill>
            <a:effectLst/>
            <a:uLnTx/>
            <a:uFillTx/>
            <a:latin typeface="+mj-lt"/>
            <a:ea typeface="+mj-ea"/>
            <a:cs typeface="+mj-cs"/>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canary wharf address Template</Template>
  <TotalTime>2549</TotalTime>
  <Words>859</Words>
  <Application>Microsoft Office PowerPoint</Application>
  <PresentationFormat>On-screen Show (4:3)</PresentationFormat>
  <Paragraphs>118</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ＭＳ Ｐゴシック</vt:lpstr>
      <vt:lpstr>Arial</vt:lpstr>
      <vt:lpstr>Calibri</vt:lpstr>
      <vt:lpstr>Cambria</vt:lpstr>
      <vt:lpstr>Cambria (Body)</vt:lpstr>
      <vt:lpstr>Helvetica</vt:lpstr>
      <vt:lpstr>Times</vt:lpstr>
      <vt:lpstr>AFME Powerpoint 11.11.14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Business angel activity in Europe and the US</vt:lpstr>
      <vt:lpstr>Venture capital investments in Europe vs. US</vt:lpstr>
      <vt:lpstr>Too small to scale</vt:lpstr>
      <vt:lpstr>PowerPoint Presentation</vt:lpstr>
      <vt:lpstr>PowerPoint Presentation</vt:lpstr>
      <vt:lpstr>PowerPoint Presentation</vt:lpstr>
      <vt:lpstr>PowerPoint Presentation</vt:lpstr>
      <vt:lpstr>PowerPoint Presentation</vt:lpstr>
    </vt:vector>
  </TitlesOfParts>
  <Company>SIFMA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Suarez, Julio</dc:creator>
  <cp:lastModifiedBy>Watson, Rick</cp:lastModifiedBy>
  <cp:revision>140</cp:revision>
  <cp:lastPrinted>2017-03-16T09:42:44Z</cp:lastPrinted>
  <dcterms:created xsi:type="dcterms:W3CDTF">2016-09-05T11:06:58Z</dcterms:created>
  <dcterms:modified xsi:type="dcterms:W3CDTF">2017-12-04T17:31:28Z</dcterms:modified>
</cp:coreProperties>
</file>